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313" r:id="rId3"/>
    <p:sldId id="323" r:id="rId4"/>
    <p:sldId id="324" r:id="rId5"/>
    <p:sldId id="310" r:id="rId6"/>
    <p:sldId id="315" r:id="rId7"/>
    <p:sldId id="265" r:id="rId8"/>
    <p:sldId id="257" r:id="rId9"/>
    <p:sldId id="283" r:id="rId10"/>
  </p:sldIdLst>
  <p:sldSz cx="9144000" cy="164592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3636"/>
    <a:srgbClr val="323232"/>
    <a:srgbClr val="475A1C"/>
    <a:srgbClr val="592219"/>
    <a:srgbClr val="833C29"/>
    <a:srgbClr val="AB4A37"/>
    <a:srgbClr val="AA7938"/>
    <a:srgbClr val="835229"/>
    <a:srgbClr val="59341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05" autoAdjust="0"/>
    <p:restoredTop sz="94660"/>
  </p:normalViewPr>
  <p:slideViewPr>
    <p:cSldViewPr>
      <p:cViewPr>
        <p:scale>
          <a:sx n="110" d="100"/>
          <a:sy n="110" d="100"/>
        </p:scale>
        <p:origin x="-1836" y="4962"/>
      </p:cViewPr>
      <p:guideLst>
        <p:guide orient="horz" pos="5184"/>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113023"/>
            <a:ext cx="7772400" cy="352805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9326880"/>
            <a:ext cx="6400800" cy="420624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DC12B1-2F63-4D5E-81AC-9E4A28E0A25F}" type="datetimeFigureOut">
              <a:rPr lang="en-US" smtClean="0"/>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4003180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DC12B1-2F63-4D5E-81AC-9E4A28E0A25F}" type="datetimeFigureOut">
              <a:rPr lang="en-US" smtClean="0"/>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1360936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198372"/>
            <a:ext cx="2057400" cy="468096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198372"/>
            <a:ext cx="6019800" cy="468096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DC12B1-2F63-4D5E-81AC-9E4A28E0A25F}" type="datetimeFigureOut">
              <a:rPr lang="en-US" smtClean="0"/>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1466215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DC12B1-2F63-4D5E-81AC-9E4A28E0A25F}" type="datetimeFigureOut">
              <a:rPr lang="en-US" smtClean="0"/>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15269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0576561"/>
            <a:ext cx="7772400" cy="326898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6976113"/>
            <a:ext cx="7772400" cy="360044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DC12B1-2F63-4D5E-81AC-9E4A28E0A25F}" type="datetimeFigureOut">
              <a:rPr lang="en-US" smtClean="0"/>
              <a:t>9/25/2014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2756426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801602"/>
            <a:ext cx="4038600" cy="362064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801602"/>
            <a:ext cx="4038600" cy="362064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DC12B1-2F63-4D5E-81AC-9E4A28E0A25F}" type="datetimeFigureOut">
              <a:rPr lang="en-US" smtClean="0"/>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4052483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59131"/>
            <a:ext cx="8229600" cy="2743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3684270"/>
            <a:ext cx="4040188" cy="153542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5219700"/>
            <a:ext cx="4040188" cy="94830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3684270"/>
            <a:ext cx="4041775" cy="153542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5219700"/>
            <a:ext cx="4041775" cy="948309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DC12B1-2F63-4D5E-81AC-9E4A28E0A25F}" type="datetimeFigureOut">
              <a:rPr lang="en-US" smtClean="0"/>
              <a:t>9/25/2014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1391246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DC12B1-2F63-4D5E-81AC-9E4A28E0A25F}" type="datetimeFigureOut">
              <a:rPr lang="en-US" smtClean="0"/>
              <a:t>9/25/2014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2250901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C12B1-2F63-4D5E-81AC-9E4A28E0A25F}" type="datetimeFigureOut">
              <a:rPr lang="en-US" smtClean="0"/>
              <a:t>9/25/2014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2960450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655321"/>
            <a:ext cx="3008313" cy="278892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655321"/>
            <a:ext cx="5111750" cy="140474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3444241"/>
            <a:ext cx="3008313" cy="112585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DC12B1-2F63-4D5E-81AC-9E4A28E0A25F}" type="datetimeFigureOut">
              <a:rPr lang="en-US" smtClean="0"/>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2363181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11521440"/>
            <a:ext cx="5486400" cy="136017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70659"/>
            <a:ext cx="5486400" cy="987552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12881612"/>
            <a:ext cx="5486400" cy="193166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DC12B1-2F63-4D5E-81AC-9E4A28E0A25F}" type="datetimeFigureOut">
              <a:rPr lang="en-US" smtClean="0"/>
              <a:t>9/25/2014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AEC850-5001-408A-A2AD-B7049EA44DAD}" type="slidenum">
              <a:rPr lang="en-US" smtClean="0"/>
              <a:t>‹#›</a:t>
            </a:fld>
            <a:endParaRPr lang="en-US"/>
          </a:p>
        </p:txBody>
      </p:sp>
    </p:spTree>
    <p:extLst>
      <p:ext uri="{BB962C8B-B14F-4D97-AF65-F5344CB8AC3E}">
        <p14:creationId xmlns:p14="http://schemas.microsoft.com/office/powerpoint/2010/main" val="3938740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59131"/>
            <a:ext cx="8229600" cy="27432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3840482"/>
            <a:ext cx="8229600" cy="108623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15255242"/>
            <a:ext cx="2133600" cy="876299"/>
          </a:xfrm>
          <a:prstGeom prst="rect">
            <a:avLst/>
          </a:prstGeom>
        </p:spPr>
        <p:txBody>
          <a:bodyPr vert="horz" lIns="91440" tIns="45720" rIns="91440" bIns="45720" rtlCol="0" anchor="ctr"/>
          <a:lstStyle>
            <a:lvl1pPr algn="l">
              <a:defRPr sz="1200">
                <a:solidFill>
                  <a:schemeClr val="tx1">
                    <a:tint val="75000"/>
                  </a:schemeClr>
                </a:solidFill>
              </a:defRPr>
            </a:lvl1pPr>
          </a:lstStyle>
          <a:p>
            <a:fld id="{4EDC12B1-2F63-4D5E-81AC-9E4A28E0A25F}" type="datetimeFigureOut">
              <a:rPr lang="en-US" smtClean="0"/>
              <a:t>9/25/2014</a:t>
            </a:fld>
            <a:endParaRPr lang="en-US"/>
          </a:p>
        </p:txBody>
      </p:sp>
      <p:sp>
        <p:nvSpPr>
          <p:cNvPr id="5" name="Footer Placeholder 4"/>
          <p:cNvSpPr>
            <a:spLocks noGrp="1"/>
          </p:cNvSpPr>
          <p:nvPr>
            <p:ph type="ftr" sz="quarter" idx="3"/>
          </p:nvPr>
        </p:nvSpPr>
        <p:spPr>
          <a:xfrm>
            <a:off x="3124200" y="15255242"/>
            <a:ext cx="2895600" cy="87629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15255242"/>
            <a:ext cx="2133600" cy="876299"/>
          </a:xfrm>
          <a:prstGeom prst="rect">
            <a:avLst/>
          </a:prstGeom>
        </p:spPr>
        <p:txBody>
          <a:bodyPr vert="horz" lIns="91440" tIns="45720" rIns="91440" bIns="45720" rtlCol="0" anchor="ctr"/>
          <a:lstStyle>
            <a:lvl1pPr algn="r">
              <a:defRPr sz="1200">
                <a:solidFill>
                  <a:schemeClr val="tx1">
                    <a:tint val="75000"/>
                  </a:schemeClr>
                </a:solidFill>
              </a:defRPr>
            </a:lvl1pPr>
          </a:lstStyle>
          <a:p>
            <a:fld id="{86AEC850-5001-408A-A2AD-B7049EA44DAD}" type="slidenum">
              <a:rPr lang="en-US" smtClean="0"/>
              <a:t>‹#›</a:t>
            </a:fld>
            <a:endParaRPr lang="en-US"/>
          </a:p>
        </p:txBody>
      </p:sp>
    </p:spTree>
    <p:extLst>
      <p:ext uri="{BB962C8B-B14F-4D97-AF65-F5344CB8AC3E}">
        <p14:creationId xmlns:p14="http://schemas.microsoft.com/office/powerpoint/2010/main" val="26606351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png"/><Relationship Id="rId21" Type="http://schemas.openxmlformats.org/officeDocument/2006/relationships/image" Target="../media/image20.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jpe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jpeg"/><Relationship Id="rId5" Type="http://schemas.openxmlformats.org/officeDocument/2006/relationships/image" Target="../media/image4.png"/><Relationship Id="rId15" Type="http://schemas.openxmlformats.org/officeDocument/2006/relationships/image" Target="../media/image14.jpeg"/><Relationship Id="rId23" Type="http://schemas.openxmlformats.org/officeDocument/2006/relationships/image" Target="../media/image22.jpeg"/><Relationship Id="rId10" Type="http://schemas.openxmlformats.org/officeDocument/2006/relationships/image" Target="../media/image9.jpeg"/><Relationship Id="rId19" Type="http://schemas.openxmlformats.org/officeDocument/2006/relationships/image" Target="../media/image18.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3.png"/><Relationship Id="rId22" Type="http://schemas.openxmlformats.org/officeDocument/2006/relationships/image" Target="../media/image21.jpeg"/></Relationships>
</file>

<file path=ppt/slides/_rels/slide2.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2.png"/><Relationship Id="rId18" Type="http://schemas.openxmlformats.org/officeDocument/2006/relationships/image" Target="../media/image22.jpeg"/><Relationship Id="rId3" Type="http://schemas.openxmlformats.org/officeDocument/2006/relationships/image" Target="../media/image25.png"/><Relationship Id="rId21" Type="http://schemas.openxmlformats.org/officeDocument/2006/relationships/image" Target="../media/image36.jpeg"/><Relationship Id="rId7" Type="http://schemas.openxmlformats.org/officeDocument/2006/relationships/image" Target="../media/image23.jpeg"/><Relationship Id="rId12" Type="http://schemas.openxmlformats.org/officeDocument/2006/relationships/image" Target="../media/image31.png"/><Relationship Id="rId17" Type="http://schemas.openxmlformats.org/officeDocument/2006/relationships/image" Target="../media/image34.jpeg"/><Relationship Id="rId2" Type="http://schemas.openxmlformats.org/officeDocument/2006/relationships/image" Target="../media/image13.png"/><Relationship Id="rId16" Type="http://schemas.openxmlformats.org/officeDocument/2006/relationships/image" Target="../media/image21.jpeg"/><Relationship Id="rId20" Type="http://schemas.openxmlformats.org/officeDocument/2006/relationships/image" Target="../media/image35.jpeg"/><Relationship Id="rId1" Type="http://schemas.openxmlformats.org/officeDocument/2006/relationships/slideLayout" Target="../slideLayouts/slideLayout1.xml"/><Relationship Id="rId6" Type="http://schemas.microsoft.com/office/2007/relationships/hdphoto" Target="../media/hdphoto2.wdp"/><Relationship Id="rId11" Type="http://schemas.openxmlformats.org/officeDocument/2006/relationships/image" Target="../media/image30.jpeg"/><Relationship Id="rId5" Type="http://schemas.openxmlformats.org/officeDocument/2006/relationships/image" Target="../media/image26.jpeg"/><Relationship Id="rId15" Type="http://schemas.openxmlformats.org/officeDocument/2006/relationships/image" Target="../media/image20.jpeg"/><Relationship Id="rId23" Type="http://schemas.openxmlformats.org/officeDocument/2006/relationships/image" Target="../media/image24.png"/><Relationship Id="rId10" Type="http://schemas.openxmlformats.org/officeDocument/2006/relationships/image" Target="../media/image29.jpeg"/><Relationship Id="rId19" Type="http://schemas.openxmlformats.org/officeDocument/2006/relationships/image" Target="../media/image15.jpeg"/><Relationship Id="rId4" Type="http://schemas.microsoft.com/office/2007/relationships/hdphoto" Target="../media/hdphoto1.wdp"/><Relationship Id="rId9" Type="http://schemas.openxmlformats.org/officeDocument/2006/relationships/image" Target="../media/image28.jpeg"/><Relationship Id="rId14" Type="http://schemas.openxmlformats.org/officeDocument/2006/relationships/image" Target="../media/image33.png"/><Relationship Id="rId22" Type="http://schemas.openxmlformats.org/officeDocument/2006/relationships/image" Target="../media/image37.jpeg"/></Relationships>
</file>

<file path=ppt/slides/_rels/slide3.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jpeg"/><Relationship Id="rId3" Type="http://schemas.openxmlformats.org/officeDocument/2006/relationships/image" Target="../media/image25.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13.png"/><Relationship Id="rId16" Type="http://schemas.openxmlformats.org/officeDocument/2006/relationships/image" Target="../media/image47.jpeg"/><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42.png"/><Relationship Id="rId5" Type="http://schemas.openxmlformats.org/officeDocument/2006/relationships/image" Target="../media/image23.jpeg"/><Relationship Id="rId15" Type="http://schemas.openxmlformats.org/officeDocument/2006/relationships/image" Target="../media/image46.jpeg"/><Relationship Id="rId10" Type="http://schemas.openxmlformats.org/officeDocument/2006/relationships/image" Target="../media/image41.png"/><Relationship Id="rId4" Type="http://schemas.microsoft.com/office/2007/relationships/hdphoto" Target="../media/hdphoto1.wdp"/><Relationship Id="rId9" Type="http://schemas.openxmlformats.org/officeDocument/2006/relationships/image" Target="../media/image40.png"/><Relationship Id="rId14" Type="http://schemas.openxmlformats.org/officeDocument/2006/relationships/image" Target="../media/image45.jpeg"/></Relationships>
</file>

<file path=ppt/slides/_rels/slide4.xml.rels><?xml version="1.0" encoding="UTF-8" standalone="yes"?>
<Relationships xmlns="http://schemas.openxmlformats.org/package/2006/relationships"><Relationship Id="rId8" Type="http://schemas.openxmlformats.org/officeDocument/2006/relationships/image" Target="../media/image51.gif"/><Relationship Id="rId13" Type="http://schemas.openxmlformats.org/officeDocument/2006/relationships/image" Target="../media/image56.jpeg"/><Relationship Id="rId18" Type="http://schemas.openxmlformats.org/officeDocument/2006/relationships/image" Target="../media/image17.jpeg"/><Relationship Id="rId26" Type="http://schemas.openxmlformats.org/officeDocument/2006/relationships/image" Target="../media/image59.jpeg"/><Relationship Id="rId3" Type="http://schemas.microsoft.com/office/2007/relationships/hdphoto" Target="../media/hdphoto1.wdp"/><Relationship Id="rId21" Type="http://schemas.openxmlformats.org/officeDocument/2006/relationships/image" Target="../media/image3.png"/><Relationship Id="rId7" Type="http://schemas.openxmlformats.org/officeDocument/2006/relationships/image" Target="../media/image50.jpeg"/><Relationship Id="rId12" Type="http://schemas.openxmlformats.org/officeDocument/2006/relationships/image" Target="../media/image55.png"/><Relationship Id="rId17" Type="http://schemas.openxmlformats.org/officeDocument/2006/relationships/image" Target="../media/image22.jpeg"/><Relationship Id="rId25" Type="http://schemas.openxmlformats.org/officeDocument/2006/relationships/image" Target="../media/image24.png"/><Relationship Id="rId2" Type="http://schemas.openxmlformats.org/officeDocument/2006/relationships/image" Target="../media/image25.png"/><Relationship Id="rId16" Type="http://schemas.openxmlformats.org/officeDocument/2006/relationships/image" Target="../media/image34.jpeg"/><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54.png"/><Relationship Id="rId24" Type="http://schemas.openxmlformats.org/officeDocument/2006/relationships/image" Target="../media/image23.jpeg"/><Relationship Id="rId5" Type="http://schemas.openxmlformats.org/officeDocument/2006/relationships/image" Target="../media/image49.jpeg"/><Relationship Id="rId15" Type="http://schemas.openxmlformats.org/officeDocument/2006/relationships/image" Target="../media/image21.jpeg"/><Relationship Id="rId23" Type="http://schemas.openxmlformats.org/officeDocument/2006/relationships/image" Target="../media/image58.png"/><Relationship Id="rId10" Type="http://schemas.openxmlformats.org/officeDocument/2006/relationships/image" Target="../media/image53.png"/><Relationship Id="rId19" Type="http://schemas.openxmlformats.org/officeDocument/2006/relationships/image" Target="../media/image57.jpeg"/><Relationship Id="rId4" Type="http://schemas.openxmlformats.org/officeDocument/2006/relationships/image" Target="../media/image48.png"/><Relationship Id="rId9" Type="http://schemas.openxmlformats.org/officeDocument/2006/relationships/image" Target="../media/image52.jpeg"/><Relationship Id="rId14" Type="http://schemas.openxmlformats.org/officeDocument/2006/relationships/image" Target="../media/image20.jpeg"/><Relationship Id="rId22"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51.gif"/><Relationship Id="rId13" Type="http://schemas.openxmlformats.org/officeDocument/2006/relationships/image" Target="../media/image56.jpeg"/><Relationship Id="rId18" Type="http://schemas.openxmlformats.org/officeDocument/2006/relationships/image" Target="../media/image17.jpeg"/><Relationship Id="rId26" Type="http://schemas.openxmlformats.org/officeDocument/2006/relationships/image" Target="../media/image59.jpeg"/><Relationship Id="rId3" Type="http://schemas.microsoft.com/office/2007/relationships/hdphoto" Target="../media/hdphoto1.wdp"/><Relationship Id="rId21" Type="http://schemas.openxmlformats.org/officeDocument/2006/relationships/image" Target="../media/image3.png"/><Relationship Id="rId7" Type="http://schemas.openxmlformats.org/officeDocument/2006/relationships/image" Target="../media/image50.jpeg"/><Relationship Id="rId12" Type="http://schemas.openxmlformats.org/officeDocument/2006/relationships/image" Target="../media/image55.png"/><Relationship Id="rId17" Type="http://schemas.openxmlformats.org/officeDocument/2006/relationships/image" Target="../media/image22.jpeg"/><Relationship Id="rId25" Type="http://schemas.openxmlformats.org/officeDocument/2006/relationships/image" Target="../media/image24.png"/><Relationship Id="rId2" Type="http://schemas.openxmlformats.org/officeDocument/2006/relationships/image" Target="../media/image25.png"/><Relationship Id="rId16" Type="http://schemas.openxmlformats.org/officeDocument/2006/relationships/image" Target="../media/image34.jpeg"/><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54.png"/><Relationship Id="rId24" Type="http://schemas.openxmlformats.org/officeDocument/2006/relationships/image" Target="../media/image23.jpeg"/><Relationship Id="rId5" Type="http://schemas.openxmlformats.org/officeDocument/2006/relationships/image" Target="../media/image49.jpeg"/><Relationship Id="rId15" Type="http://schemas.openxmlformats.org/officeDocument/2006/relationships/image" Target="../media/image21.jpeg"/><Relationship Id="rId23" Type="http://schemas.openxmlformats.org/officeDocument/2006/relationships/image" Target="../media/image58.png"/><Relationship Id="rId10" Type="http://schemas.openxmlformats.org/officeDocument/2006/relationships/image" Target="../media/image53.png"/><Relationship Id="rId19" Type="http://schemas.openxmlformats.org/officeDocument/2006/relationships/image" Target="../media/image57.jpeg"/><Relationship Id="rId4" Type="http://schemas.openxmlformats.org/officeDocument/2006/relationships/image" Target="../media/image48.png"/><Relationship Id="rId9" Type="http://schemas.openxmlformats.org/officeDocument/2006/relationships/image" Target="../media/image52.jpeg"/><Relationship Id="rId14" Type="http://schemas.openxmlformats.org/officeDocument/2006/relationships/image" Target="../media/image20.jpeg"/><Relationship Id="rId22"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63.jpg"/><Relationship Id="rId13" Type="http://schemas.openxmlformats.org/officeDocument/2006/relationships/image" Target="../media/image17.jpeg"/><Relationship Id="rId18" Type="http://schemas.openxmlformats.org/officeDocument/2006/relationships/image" Target="../media/image24.png"/><Relationship Id="rId3" Type="http://schemas.openxmlformats.org/officeDocument/2006/relationships/image" Target="../media/image61.png"/><Relationship Id="rId7" Type="http://schemas.openxmlformats.org/officeDocument/2006/relationships/image" Target="../media/image62.png"/><Relationship Id="rId12" Type="http://schemas.openxmlformats.org/officeDocument/2006/relationships/image" Target="../media/image22.jpeg"/><Relationship Id="rId17" Type="http://schemas.openxmlformats.org/officeDocument/2006/relationships/image" Target="../media/image23.jpeg"/><Relationship Id="rId2" Type="http://schemas.openxmlformats.org/officeDocument/2006/relationships/image" Target="../media/image60.png"/><Relationship Id="rId16" Type="http://schemas.openxmlformats.org/officeDocument/2006/relationships/image" Target="../media/image65.gif"/><Relationship Id="rId1" Type="http://schemas.openxmlformats.org/officeDocument/2006/relationships/slideLayout" Target="../slideLayouts/slideLayout1.xml"/><Relationship Id="rId6" Type="http://schemas.openxmlformats.org/officeDocument/2006/relationships/image" Target="../media/image16.jpeg"/><Relationship Id="rId11" Type="http://schemas.openxmlformats.org/officeDocument/2006/relationships/image" Target="../media/image34.jpeg"/><Relationship Id="rId5" Type="http://schemas.openxmlformats.org/officeDocument/2006/relationships/image" Target="../media/image15.jpeg"/><Relationship Id="rId15" Type="http://schemas.openxmlformats.org/officeDocument/2006/relationships/image" Target="../media/image64.jpeg"/><Relationship Id="rId10" Type="http://schemas.openxmlformats.org/officeDocument/2006/relationships/image" Target="../media/image21.jpeg"/><Relationship Id="rId4" Type="http://schemas.openxmlformats.org/officeDocument/2006/relationships/image" Target="../media/image14.jpeg"/><Relationship Id="rId9" Type="http://schemas.openxmlformats.org/officeDocument/2006/relationships/image" Target="../media/image20.jpeg"/><Relationship Id="rId1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14.jpeg"/><Relationship Id="rId18" Type="http://schemas.openxmlformats.org/officeDocument/2006/relationships/image" Target="../media/image23.jpeg"/><Relationship Id="rId3" Type="http://schemas.openxmlformats.org/officeDocument/2006/relationships/image" Target="../media/image62.png"/><Relationship Id="rId7" Type="http://schemas.openxmlformats.org/officeDocument/2006/relationships/image" Target="../media/image34.jpeg"/><Relationship Id="rId12" Type="http://schemas.microsoft.com/office/2007/relationships/hdphoto" Target="../media/hdphoto3.wdp"/><Relationship Id="rId17" Type="http://schemas.openxmlformats.org/officeDocument/2006/relationships/image" Target="../media/image64.jpeg"/><Relationship Id="rId2" Type="http://schemas.openxmlformats.org/officeDocument/2006/relationships/image" Target="../media/image60.png"/><Relationship Id="rId16" Type="http://schemas.openxmlformats.org/officeDocument/2006/relationships/image" Target="../media/image17.jpeg"/><Relationship Id="rId1" Type="http://schemas.openxmlformats.org/officeDocument/2006/relationships/slideLayout" Target="../slideLayouts/slideLayout1.xml"/><Relationship Id="rId6" Type="http://schemas.openxmlformats.org/officeDocument/2006/relationships/image" Target="../media/image21.jpeg"/><Relationship Id="rId11" Type="http://schemas.openxmlformats.org/officeDocument/2006/relationships/image" Target="../media/image67.png"/><Relationship Id="rId5" Type="http://schemas.openxmlformats.org/officeDocument/2006/relationships/image" Target="../media/image20.jpeg"/><Relationship Id="rId15" Type="http://schemas.openxmlformats.org/officeDocument/2006/relationships/image" Target="../media/image16.jpeg"/><Relationship Id="rId10" Type="http://schemas.openxmlformats.org/officeDocument/2006/relationships/image" Target="../media/image66.png"/><Relationship Id="rId19" Type="http://schemas.openxmlformats.org/officeDocument/2006/relationships/image" Target="../media/image24.png"/><Relationship Id="rId4" Type="http://schemas.openxmlformats.org/officeDocument/2006/relationships/image" Target="../media/image63.jpg"/><Relationship Id="rId9" Type="http://schemas.openxmlformats.org/officeDocument/2006/relationships/image" Target="../media/image13.png"/><Relationship Id="rId1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9.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74.jpg"/><Relationship Id="rId7" Type="http://schemas.openxmlformats.org/officeDocument/2006/relationships/image" Target="../media/image77.png"/><Relationship Id="rId2" Type="http://schemas.openxmlformats.org/officeDocument/2006/relationships/image" Target="../media/image69.pn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76.png"/><Relationship Id="rId10" Type="http://schemas.openxmlformats.org/officeDocument/2006/relationships/image" Target="../media/image23.jpeg"/><Relationship Id="rId4" Type="http://schemas.openxmlformats.org/officeDocument/2006/relationships/image" Target="../media/image75.png"/><Relationship Id="rId9" Type="http://schemas.openxmlformats.org/officeDocument/2006/relationships/image" Target="../media/image7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Round Same Side Corner Rectangle 255"/>
          <p:cNvSpPr/>
          <p:nvPr/>
        </p:nvSpPr>
        <p:spPr>
          <a:xfrm>
            <a:off x="215800" y="1194721"/>
            <a:ext cx="2981260" cy="3413876"/>
          </a:xfrm>
          <a:prstGeom prst="round2SameRect">
            <a:avLst>
              <a:gd name="adj1" fmla="val 2369"/>
              <a:gd name="adj2" fmla="val 0"/>
            </a:avLst>
          </a:pr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7" name="Picture 236" descr="iamge"/>
          <p:cNvPicPr>
            <a:picLocks noChangeAspect="1" noChangeArrowheads="1"/>
          </p:cNvPicPr>
          <p:nvPr/>
        </p:nvPicPr>
        <p:blipFill rotWithShape="1">
          <a:blip r:embed="rId2">
            <a:extLst>
              <a:ext uri="{28A0092B-C50C-407E-A947-70E740481C1C}">
                <a14:useLocalDpi xmlns:a14="http://schemas.microsoft.com/office/drawing/2010/main" val="0"/>
              </a:ext>
            </a:extLst>
          </a:blip>
          <a:srcRect r="959" b="8333"/>
          <a:stretch/>
        </p:blipFill>
        <p:spPr bwMode="auto">
          <a:xfrm>
            <a:off x="327394" y="1295400"/>
            <a:ext cx="2796806" cy="2514600"/>
          </a:xfrm>
          <a:prstGeom prst="round2SameRect">
            <a:avLst>
              <a:gd name="adj1" fmla="val 1958"/>
              <a:gd name="adj2" fmla="val 0"/>
            </a:avLst>
          </a:prstGeom>
          <a:noFill/>
          <a:ln>
            <a:noFill/>
          </a:ln>
          <a:extLst>
            <a:ext uri="{909E8E84-426E-40DD-AFC4-6F175D3DCCD1}">
              <a14:hiddenFill xmlns:a14="http://schemas.microsoft.com/office/drawing/2010/main">
                <a:solidFill>
                  <a:srgbClr val="FFFFFF"/>
                </a:solidFill>
              </a14:hiddenFill>
            </a:ext>
          </a:extLst>
        </p:spPr>
      </p:pic>
      <p:sp>
        <p:nvSpPr>
          <p:cNvPr id="239" name="TextBox 238"/>
          <p:cNvSpPr txBox="1"/>
          <p:nvPr/>
        </p:nvSpPr>
        <p:spPr>
          <a:xfrm>
            <a:off x="3375473" y="1341250"/>
            <a:ext cx="1676400" cy="400110"/>
          </a:xfrm>
          <a:prstGeom prst="rect">
            <a:avLst/>
          </a:prstGeom>
          <a:noFill/>
        </p:spPr>
        <p:txBody>
          <a:bodyPr wrap="square" rtlCol="0">
            <a:spAutoFit/>
          </a:bodyPr>
          <a:lstStyle/>
          <a:p>
            <a:r>
              <a:rPr lang="en-US" sz="2000" b="1" dirty="0" smtClean="0"/>
              <a:t>MIKE AUSTIN</a:t>
            </a:r>
          </a:p>
        </p:txBody>
      </p:sp>
      <p:pic>
        <p:nvPicPr>
          <p:cNvPr id="240" name="Picture 8" descr="https://dev.raynforest.com/dist/img/twitter-sm-icon.png"/>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7883930" y="1427005"/>
            <a:ext cx="274320" cy="274320"/>
          </a:xfrm>
          <a:prstGeom prst="rect">
            <a:avLst/>
          </a:prstGeom>
          <a:noFill/>
          <a:extLst>
            <a:ext uri="{909E8E84-426E-40DD-AFC4-6F175D3DCCD1}">
              <a14:hiddenFill xmlns:a14="http://schemas.microsoft.com/office/drawing/2010/main">
                <a:solidFill>
                  <a:srgbClr val="FFFFFF"/>
                </a:solidFill>
              </a14:hiddenFill>
            </a:ext>
          </a:extLst>
        </p:spPr>
      </p:pic>
      <p:pic>
        <p:nvPicPr>
          <p:cNvPr id="241" name="Picture 4" descr="https://dev.raynforest.com/dist/img/fb-sm-icon.png"/>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8228383" y="1427005"/>
            <a:ext cx="274320" cy="274320"/>
          </a:xfrm>
          <a:prstGeom prst="rect">
            <a:avLst/>
          </a:prstGeom>
          <a:noFill/>
          <a:extLst>
            <a:ext uri="{909E8E84-426E-40DD-AFC4-6F175D3DCCD1}">
              <a14:hiddenFill xmlns:a14="http://schemas.microsoft.com/office/drawing/2010/main">
                <a:solidFill>
                  <a:srgbClr val="FFFFFF"/>
                </a:solidFill>
              </a14:hiddenFill>
            </a:ext>
          </a:extLst>
        </p:spPr>
      </p:pic>
      <p:pic>
        <p:nvPicPr>
          <p:cNvPr id="242" name="Picture 10" descr="https://dev.raynforest.com/dist/img/google-sm-icon.png"/>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8572837" y="1427005"/>
            <a:ext cx="274320" cy="274320"/>
          </a:xfrm>
          <a:prstGeom prst="rect">
            <a:avLst/>
          </a:prstGeom>
          <a:noFill/>
          <a:extLst>
            <a:ext uri="{909E8E84-426E-40DD-AFC4-6F175D3DCCD1}">
              <a14:hiddenFill xmlns:a14="http://schemas.microsoft.com/office/drawing/2010/main">
                <a:solidFill>
                  <a:srgbClr val="FFFFFF"/>
                </a:solidFill>
              </a14:hiddenFill>
            </a:ext>
          </a:extLst>
        </p:spPr>
      </p:pic>
      <p:sp>
        <p:nvSpPr>
          <p:cNvPr id="243" name="TextBox 242"/>
          <p:cNvSpPr txBox="1"/>
          <p:nvPr/>
        </p:nvSpPr>
        <p:spPr>
          <a:xfrm>
            <a:off x="3375472" y="1693705"/>
            <a:ext cx="2567853" cy="1200329"/>
          </a:xfrm>
          <a:prstGeom prst="rect">
            <a:avLst/>
          </a:prstGeom>
          <a:noFill/>
        </p:spPr>
        <p:txBody>
          <a:bodyPr wrap="square" rtlCol="0">
            <a:spAutoFit/>
          </a:bodyPr>
          <a:lstStyle/>
          <a:p>
            <a:r>
              <a:rPr lang="en-US" sz="1200" b="1" dirty="0" smtClean="0">
                <a:solidFill>
                  <a:schemeClr val="tx1">
                    <a:lumMod val="65000"/>
                    <a:lumOff val="35000"/>
                  </a:schemeClr>
                </a:solidFill>
              </a:rPr>
              <a:t>PRIMARY SPORT: </a:t>
            </a:r>
            <a:r>
              <a:rPr lang="en-US" sz="1200" b="1" dirty="0" smtClean="0">
                <a:solidFill>
                  <a:srgbClr val="91AB33"/>
                </a:solidFill>
              </a:rPr>
              <a:t>TRIATHLON</a:t>
            </a:r>
          </a:p>
          <a:p>
            <a:r>
              <a:rPr lang="en-US" sz="1200" b="1" dirty="0" smtClean="0">
                <a:solidFill>
                  <a:schemeClr val="tx1">
                    <a:lumMod val="65000"/>
                    <a:lumOff val="35000"/>
                  </a:schemeClr>
                </a:solidFill>
              </a:rPr>
              <a:t>EVENTS: </a:t>
            </a:r>
            <a:r>
              <a:rPr lang="en-US" sz="1200" b="1" dirty="0" smtClean="0">
                <a:solidFill>
                  <a:srgbClr val="91AB33"/>
                </a:solidFill>
              </a:rPr>
              <a:t>SPRINT, FULL IRONMAN</a:t>
            </a:r>
          </a:p>
          <a:p>
            <a:r>
              <a:rPr lang="en-US" sz="1200" b="1" dirty="0" smtClean="0">
                <a:solidFill>
                  <a:schemeClr val="tx1">
                    <a:lumMod val="65000"/>
                    <a:lumOff val="35000"/>
                  </a:schemeClr>
                </a:solidFill>
              </a:rPr>
              <a:t>LEVEL: </a:t>
            </a:r>
            <a:r>
              <a:rPr lang="en-US" sz="1200" b="1" dirty="0" smtClean="0">
                <a:solidFill>
                  <a:srgbClr val="91AB33"/>
                </a:solidFill>
              </a:rPr>
              <a:t>PRO</a:t>
            </a:r>
          </a:p>
          <a:p>
            <a:r>
              <a:rPr lang="en-US" sz="1200" b="1" dirty="0" smtClean="0">
                <a:solidFill>
                  <a:schemeClr val="tx1">
                    <a:lumMod val="65000"/>
                    <a:lumOff val="35000"/>
                  </a:schemeClr>
                </a:solidFill>
              </a:rPr>
              <a:t>AGE GROUP: </a:t>
            </a:r>
            <a:r>
              <a:rPr lang="en-US" sz="1200" b="1" dirty="0" smtClean="0">
                <a:solidFill>
                  <a:srgbClr val="91AB33"/>
                </a:solidFill>
              </a:rPr>
              <a:t>30-39</a:t>
            </a:r>
          </a:p>
          <a:p>
            <a:r>
              <a:rPr lang="en-US" sz="1200" b="1" dirty="0" smtClean="0">
                <a:solidFill>
                  <a:schemeClr val="tx1">
                    <a:lumMod val="65000"/>
                    <a:lumOff val="35000"/>
                  </a:schemeClr>
                </a:solidFill>
              </a:rPr>
              <a:t>TEAM: </a:t>
            </a:r>
            <a:r>
              <a:rPr lang="en-US" sz="1200" b="1" dirty="0" smtClean="0">
                <a:solidFill>
                  <a:srgbClr val="91AB33"/>
                </a:solidFill>
              </a:rPr>
              <a:t>TRI-SMART TRIATHLON CLUB</a:t>
            </a:r>
          </a:p>
          <a:p>
            <a:endParaRPr lang="en-US" sz="1200" b="1" dirty="0" smtClean="0">
              <a:solidFill>
                <a:srgbClr val="91AB33"/>
              </a:solidFill>
            </a:endParaRPr>
          </a:p>
        </p:txBody>
      </p:sp>
      <p:pic>
        <p:nvPicPr>
          <p:cNvPr id="244" name="Picture 5" descr="United Stat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2165" y="1427005"/>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245" name="TextBox 244"/>
          <p:cNvSpPr txBox="1"/>
          <p:nvPr/>
        </p:nvSpPr>
        <p:spPr>
          <a:xfrm>
            <a:off x="5180594" y="1417747"/>
            <a:ext cx="1068871" cy="261610"/>
          </a:xfrm>
          <a:prstGeom prst="rect">
            <a:avLst/>
          </a:prstGeom>
          <a:noFill/>
        </p:spPr>
        <p:txBody>
          <a:bodyPr wrap="square" rtlCol="0">
            <a:spAutoFit/>
          </a:bodyPr>
          <a:lstStyle/>
          <a:p>
            <a:r>
              <a:rPr lang="en-US" sz="1050" dirty="0" smtClean="0">
                <a:solidFill>
                  <a:schemeClr val="bg1">
                    <a:lumMod val="65000"/>
                  </a:schemeClr>
                </a:solidFill>
              </a:rPr>
              <a:t>San Diego, CA</a:t>
            </a:r>
            <a:endParaRPr lang="en-US" sz="1050" dirty="0">
              <a:solidFill>
                <a:schemeClr val="bg1">
                  <a:lumMod val="65000"/>
                </a:schemeClr>
              </a:solidFill>
            </a:endParaRPr>
          </a:p>
        </p:txBody>
      </p:sp>
      <p:sp>
        <p:nvSpPr>
          <p:cNvPr id="246" name="Rectangle 245"/>
          <p:cNvSpPr/>
          <p:nvPr/>
        </p:nvSpPr>
        <p:spPr>
          <a:xfrm>
            <a:off x="3434383" y="2793487"/>
            <a:ext cx="5445214" cy="1111829"/>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0" name="Rectangle 249"/>
          <p:cNvSpPr/>
          <p:nvPr/>
        </p:nvSpPr>
        <p:spPr>
          <a:xfrm>
            <a:off x="3445416" y="2843486"/>
            <a:ext cx="5279974" cy="1310615"/>
          </a:xfrm>
          <a:prstGeom prst="rect">
            <a:avLst/>
          </a:prstGeom>
        </p:spPr>
        <p:txBody>
          <a:bodyPr wrap="square">
            <a:spAutoFit/>
          </a:bodyPr>
          <a:lstStyle/>
          <a:p>
            <a:pPr>
              <a:spcBef>
                <a:spcPts val="600"/>
              </a:spcBef>
              <a:spcAft>
                <a:spcPts val="200"/>
              </a:spcAft>
            </a:pPr>
            <a:r>
              <a:rPr lang="en-US" sz="1050" b="1" dirty="0" smtClean="0">
                <a:solidFill>
                  <a:schemeClr val="tx1">
                    <a:lumMod val="75000"/>
                    <a:lumOff val="25000"/>
                  </a:schemeClr>
                </a:solidFill>
              </a:rPr>
              <a:t>BIO: </a:t>
            </a:r>
            <a:r>
              <a:rPr lang="en-US" sz="1050" dirty="0" smtClean="0">
                <a:solidFill>
                  <a:schemeClr val="tx1">
                    <a:lumMod val="65000"/>
                    <a:lumOff val="35000"/>
                  </a:schemeClr>
                </a:solidFill>
              </a:rPr>
              <a:t>Having changed his focus from short course to Ironman racing, </a:t>
            </a:r>
            <a:r>
              <a:rPr lang="en-US" sz="1050" dirty="0">
                <a:solidFill>
                  <a:schemeClr val="tx1">
                    <a:lumMod val="65000"/>
                    <a:lumOff val="35000"/>
                  </a:schemeClr>
                </a:solidFill>
              </a:rPr>
              <a:t>Mike’s first </a:t>
            </a:r>
            <a:r>
              <a:rPr lang="en-US" sz="1050" dirty="0" smtClean="0">
                <a:solidFill>
                  <a:schemeClr val="tx1">
                    <a:lumMod val="65000"/>
                    <a:lumOff val="35000"/>
                  </a:schemeClr>
                </a:solidFill>
              </a:rPr>
              <a:t>Ironman win came in 2003 at the inaugural Ironman Coeur d’Alene. A follow-up victory came in 2006 on the shores of Tempe Town Lake, as Mike was crowned champion of Ironman Arizona. Notching several top-three Ironman finishes, and three ninth-place finishes at the Hawaii Ironman World Championship (2003, 2007, 2008)….</a:t>
            </a:r>
            <a:br>
              <a:rPr lang="en-US" sz="1050" dirty="0" smtClean="0">
                <a:solidFill>
                  <a:schemeClr val="tx1">
                    <a:lumMod val="65000"/>
                    <a:lumOff val="35000"/>
                  </a:schemeClr>
                </a:solidFill>
              </a:rPr>
            </a:br>
            <a:r>
              <a:rPr lang="en-US" sz="1000" dirty="0" smtClean="0">
                <a:solidFill>
                  <a:schemeClr val="tx1">
                    <a:lumMod val="65000"/>
                    <a:lumOff val="35000"/>
                  </a:schemeClr>
                </a:solidFill>
              </a:rPr>
              <a:t>                                                                                                                                                             </a:t>
            </a:r>
            <a:r>
              <a:rPr lang="en-US" sz="1000" b="1" u="sng" dirty="0" smtClean="0">
                <a:solidFill>
                  <a:srgbClr val="91AC33"/>
                </a:solidFill>
              </a:rPr>
              <a:t>FULL BIO&gt;</a:t>
            </a:r>
          </a:p>
          <a:p>
            <a:pPr>
              <a:spcBef>
                <a:spcPts val="600"/>
              </a:spcBef>
              <a:spcAft>
                <a:spcPts val="200"/>
              </a:spcAft>
            </a:pPr>
            <a:r>
              <a:rPr lang="en-US" sz="1000" dirty="0">
                <a:solidFill>
                  <a:schemeClr val="tx1">
                    <a:lumMod val="65000"/>
                    <a:lumOff val="35000"/>
                  </a:schemeClr>
                </a:solidFill>
              </a:rPr>
              <a:t> </a:t>
            </a:r>
            <a:r>
              <a:rPr lang="en-US" sz="1000" dirty="0" smtClean="0">
                <a:solidFill>
                  <a:schemeClr val="tx1">
                    <a:lumMod val="65000"/>
                    <a:lumOff val="35000"/>
                  </a:schemeClr>
                </a:solidFill>
              </a:rPr>
              <a:t>                                     </a:t>
            </a:r>
            <a:endParaRPr lang="en-US" sz="1000" dirty="0">
              <a:solidFill>
                <a:schemeClr val="tx1">
                  <a:lumMod val="65000"/>
                  <a:lumOff val="35000"/>
                </a:schemeClr>
              </a:solidFill>
            </a:endParaRPr>
          </a:p>
        </p:txBody>
      </p:sp>
      <p:pic>
        <p:nvPicPr>
          <p:cNvPr id="260" name="Picture 17" descr="https://encrypted-tbn1.gstatic.com/images?q=tbn:ANd9GcRVMmBDw9puP0d0FeEQWthoEh5uX0W_LYUOIJ4ZIp9UQ9TL68K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0075" y="3905624"/>
            <a:ext cx="854752" cy="566738"/>
          </a:xfrm>
          <a:prstGeom prst="rect">
            <a:avLst/>
          </a:prstGeom>
          <a:noFill/>
          <a:extLst>
            <a:ext uri="{909E8E84-426E-40DD-AFC4-6F175D3DCCD1}">
              <a14:hiddenFill xmlns:a14="http://schemas.microsoft.com/office/drawing/2010/main">
                <a:solidFill>
                  <a:srgbClr val="FFFFFF"/>
                </a:solidFill>
              </a14:hiddenFill>
            </a:ext>
          </a:extLst>
        </p:spPr>
      </p:pic>
      <p:pic>
        <p:nvPicPr>
          <p:cNvPr id="261" name="Picture 19" descr="https://encrypted-tbn0.gstatic.com/images?q=tbn:ANd9GcTQBxT5GhR3c2V1XcyVWD-n9-_MOj3UFFFVsDYROO5VIUbmYYRwjQ"/>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74460" y="3905434"/>
            <a:ext cx="597992" cy="566928"/>
          </a:xfrm>
          <a:prstGeom prst="rect">
            <a:avLst/>
          </a:prstGeom>
          <a:noFill/>
          <a:extLst>
            <a:ext uri="{909E8E84-426E-40DD-AFC4-6F175D3DCCD1}">
              <a14:hiddenFill xmlns:a14="http://schemas.microsoft.com/office/drawing/2010/main">
                <a:solidFill>
                  <a:srgbClr val="FFFFFF"/>
                </a:solidFill>
              </a14:hiddenFill>
            </a:ext>
          </a:extLst>
        </p:spPr>
      </p:pic>
      <p:pic>
        <p:nvPicPr>
          <p:cNvPr id="262" name="Picture 21" descr="https://encrypted-tbn3.gstatic.com/images?q=tbn:ANd9GcQreSwv1gQC1t9KqtaqezscLxQLC9orRHWb8Gs3JJg8ZqG_XxonWA"/>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r="12854"/>
          <a:stretch/>
        </p:blipFill>
        <p:spPr bwMode="auto">
          <a:xfrm>
            <a:off x="2095390" y="3905624"/>
            <a:ext cx="752586" cy="56673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kurtkomaromi.com/.a/6a00d8341c764653ef016303e8de29970d-800wi"/>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a:stretch>
            <a:fillRect/>
          </a:stretch>
        </p:blipFill>
        <p:spPr bwMode="auto">
          <a:xfrm>
            <a:off x="7539477" y="1427005"/>
            <a:ext cx="274320" cy="274320"/>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p:cNvGrpSpPr/>
          <p:nvPr/>
        </p:nvGrpSpPr>
        <p:grpSpPr>
          <a:xfrm>
            <a:off x="6963351" y="13179648"/>
            <a:ext cx="1952625" cy="3307113"/>
            <a:chOff x="9448800" y="5129724"/>
            <a:chExt cx="1952625" cy="3307113"/>
          </a:xfrm>
        </p:grpSpPr>
        <p:pic>
          <p:nvPicPr>
            <p:cNvPr id="1026" name="Picture 2"/>
            <p:cNvPicPr>
              <a:picLocks noChangeAspect="1" noChangeArrowheads="1"/>
            </p:cNvPicPr>
            <p:nvPr/>
          </p:nvPicPr>
          <p:blipFill rotWithShape="1">
            <a:blip r:embed="rId11">
              <a:extLst>
                <a:ext uri="{28A0092B-C50C-407E-A947-70E740481C1C}">
                  <a14:useLocalDpi xmlns:a14="http://schemas.microsoft.com/office/drawing/2010/main" val="0"/>
                </a:ext>
              </a:extLst>
            </a:blip>
            <a:srcRect b="51372"/>
            <a:stretch/>
          </p:blipFill>
          <p:spPr bwMode="auto">
            <a:xfrm>
              <a:off x="9448800" y="5129724"/>
              <a:ext cx="1952625" cy="3307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6" name="Picture 195" descr="iamge"/>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r="6420"/>
            <a:stretch/>
          </p:blipFill>
          <p:spPr bwMode="auto">
            <a:xfrm>
              <a:off x="9638796" y="5548824"/>
              <a:ext cx="453547" cy="4572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09" name="TextBox 208"/>
            <p:cNvSpPr txBox="1"/>
            <p:nvPr/>
          </p:nvSpPr>
          <p:spPr>
            <a:xfrm>
              <a:off x="10101688" y="5482108"/>
              <a:ext cx="1175912" cy="261610"/>
            </a:xfrm>
            <a:prstGeom prst="rect">
              <a:avLst/>
            </a:prstGeom>
            <a:solidFill>
              <a:schemeClr val="bg1">
                <a:lumMod val="95000"/>
              </a:schemeClr>
            </a:solidFill>
          </p:spPr>
          <p:txBody>
            <a:bodyPr wrap="square" rtlCol="0">
              <a:spAutoFit/>
            </a:bodyPr>
            <a:lstStyle/>
            <a:p>
              <a:r>
                <a:rPr lang="en-US" sz="1050" b="1" dirty="0" smtClean="0"/>
                <a:t>MIKE AUSTIN</a:t>
              </a:r>
            </a:p>
          </p:txBody>
        </p:sp>
        <p:sp>
          <p:nvSpPr>
            <p:cNvPr id="210" name="TextBox 209"/>
            <p:cNvSpPr txBox="1"/>
            <p:nvPr/>
          </p:nvSpPr>
          <p:spPr>
            <a:xfrm>
              <a:off x="9513732" y="6281613"/>
              <a:ext cx="1175912" cy="215444"/>
            </a:xfrm>
            <a:prstGeom prst="rect">
              <a:avLst/>
            </a:prstGeom>
            <a:solidFill>
              <a:schemeClr val="bg1"/>
            </a:solidFill>
          </p:spPr>
          <p:txBody>
            <a:bodyPr wrap="square" rtlCol="0">
              <a:spAutoFit/>
            </a:bodyPr>
            <a:lstStyle/>
            <a:p>
              <a:r>
                <a:rPr lang="en-US" sz="800" b="1" dirty="0" smtClean="0">
                  <a:solidFill>
                    <a:schemeClr val="accent1">
                      <a:lumMod val="75000"/>
                    </a:schemeClr>
                  </a:solidFill>
                </a:rPr>
                <a:t>Mike Austin</a:t>
              </a:r>
            </a:p>
          </p:txBody>
        </p:sp>
      </p:grpSp>
      <p:sp>
        <p:nvSpPr>
          <p:cNvPr id="350" name="TextBox 349"/>
          <p:cNvSpPr txBox="1"/>
          <p:nvPr/>
        </p:nvSpPr>
        <p:spPr>
          <a:xfrm>
            <a:off x="7053738" y="13265779"/>
            <a:ext cx="1642578" cy="253916"/>
          </a:xfrm>
          <a:prstGeom prst="rect">
            <a:avLst/>
          </a:prstGeom>
          <a:solidFill>
            <a:schemeClr val="bg1">
              <a:lumMod val="95000"/>
            </a:schemeClr>
          </a:solidFill>
        </p:spPr>
        <p:txBody>
          <a:bodyPr wrap="square" rtlCol="0">
            <a:spAutoFit/>
          </a:bodyPr>
          <a:lstStyle/>
          <a:p>
            <a:r>
              <a:rPr lang="en-US" sz="1050" dirty="0" smtClean="0"/>
              <a:t>Follow me on Facebook</a:t>
            </a:r>
          </a:p>
        </p:txBody>
      </p:sp>
      <p:grpSp>
        <p:nvGrpSpPr>
          <p:cNvPr id="136" name="Group 135"/>
          <p:cNvGrpSpPr/>
          <p:nvPr/>
        </p:nvGrpSpPr>
        <p:grpSpPr>
          <a:xfrm>
            <a:off x="6970466" y="9541716"/>
            <a:ext cx="1952625" cy="3552825"/>
            <a:chOff x="9448800" y="8377748"/>
            <a:chExt cx="1952625" cy="3552825"/>
          </a:xfrm>
        </p:grpSpPr>
        <p:pic>
          <p:nvPicPr>
            <p:cNvPr id="137" name="Picture 2"/>
            <p:cNvPicPr>
              <a:picLocks noChangeAspect="1" noChangeArrowheads="1"/>
            </p:cNvPicPr>
            <p:nvPr/>
          </p:nvPicPr>
          <p:blipFill rotWithShape="1">
            <a:blip r:embed="rId11">
              <a:extLst>
                <a:ext uri="{28A0092B-C50C-407E-A947-70E740481C1C}">
                  <a14:useLocalDpi xmlns:a14="http://schemas.microsoft.com/office/drawing/2010/main" val="0"/>
                </a:ext>
              </a:extLst>
            </a:blip>
            <a:srcRect t="47759"/>
            <a:stretch/>
          </p:blipFill>
          <p:spPr bwMode="auto">
            <a:xfrm>
              <a:off x="9448800" y="8377748"/>
              <a:ext cx="1952625" cy="3552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1" name="Picture 140" descr="iamge"/>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r="6420"/>
            <a:stretch/>
          </p:blipFill>
          <p:spPr bwMode="auto">
            <a:xfrm>
              <a:off x="9619242" y="8882625"/>
              <a:ext cx="306276" cy="30874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42" name="Picture 141" descr="iamge"/>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r="6420"/>
            <a:stretch/>
          </p:blipFill>
          <p:spPr bwMode="auto">
            <a:xfrm>
              <a:off x="9599922" y="10046399"/>
              <a:ext cx="306276" cy="30874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43" name="TextBox 142"/>
            <p:cNvSpPr txBox="1"/>
            <p:nvPr/>
          </p:nvSpPr>
          <p:spPr>
            <a:xfrm>
              <a:off x="9594044" y="11540960"/>
              <a:ext cx="1617989" cy="253916"/>
            </a:xfrm>
            <a:prstGeom prst="rect">
              <a:avLst/>
            </a:prstGeom>
            <a:solidFill>
              <a:schemeClr val="bg1"/>
            </a:solidFill>
          </p:spPr>
          <p:txBody>
            <a:bodyPr wrap="square" rtlCol="0">
              <a:spAutoFit/>
            </a:bodyPr>
            <a:lstStyle/>
            <a:p>
              <a:r>
                <a:rPr lang="en-US" sz="1050" b="1" dirty="0" smtClean="0">
                  <a:solidFill>
                    <a:schemeClr val="bg1">
                      <a:lumMod val="65000"/>
                    </a:schemeClr>
                  </a:solidFill>
                </a:rPr>
                <a:t>Tweet to @</a:t>
              </a:r>
              <a:r>
                <a:rPr lang="en-US" sz="1050" b="1" dirty="0" err="1" smtClean="0">
                  <a:solidFill>
                    <a:schemeClr val="bg1">
                      <a:lumMod val="65000"/>
                    </a:schemeClr>
                  </a:solidFill>
                </a:rPr>
                <a:t>MikeAustin</a:t>
              </a:r>
              <a:endParaRPr lang="en-US" sz="1050" b="1" dirty="0" smtClean="0">
                <a:solidFill>
                  <a:schemeClr val="bg1">
                    <a:lumMod val="65000"/>
                  </a:schemeClr>
                </a:solidFill>
              </a:endParaRPr>
            </a:p>
          </p:txBody>
        </p:sp>
        <p:sp>
          <p:nvSpPr>
            <p:cNvPr id="144" name="TextBox 143"/>
            <p:cNvSpPr txBox="1"/>
            <p:nvPr/>
          </p:nvSpPr>
          <p:spPr>
            <a:xfrm>
              <a:off x="9915993" y="10015661"/>
              <a:ext cx="783446" cy="182880"/>
            </a:xfrm>
            <a:prstGeom prst="rect">
              <a:avLst/>
            </a:prstGeom>
            <a:solidFill>
              <a:schemeClr val="bg1"/>
            </a:solidFill>
          </p:spPr>
          <p:txBody>
            <a:bodyPr wrap="square" rtlCol="0">
              <a:spAutoFit/>
            </a:bodyPr>
            <a:lstStyle/>
            <a:p>
              <a:r>
                <a:rPr lang="en-US" sz="900" b="1" dirty="0" smtClean="0"/>
                <a:t>Mike Austin</a:t>
              </a:r>
            </a:p>
          </p:txBody>
        </p:sp>
        <p:sp>
          <p:nvSpPr>
            <p:cNvPr id="145" name="TextBox 144"/>
            <p:cNvSpPr txBox="1"/>
            <p:nvPr/>
          </p:nvSpPr>
          <p:spPr>
            <a:xfrm>
              <a:off x="9925518" y="8884979"/>
              <a:ext cx="783446" cy="182880"/>
            </a:xfrm>
            <a:prstGeom prst="rect">
              <a:avLst/>
            </a:prstGeom>
            <a:solidFill>
              <a:schemeClr val="bg1"/>
            </a:solidFill>
          </p:spPr>
          <p:txBody>
            <a:bodyPr wrap="square" rtlCol="0">
              <a:spAutoFit/>
            </a:bodyPr>
            <a:lstStyle/>
            <a:p>
              <a:r>
                <a:rPr lang="en-US" sz="900" b="1" dirty="0" smtClean="0"/>
                <a:t>Mike Austin</a:t>
              </a:r>
            </a:p>
          </p:txBody>
        </p:sp>
      </p:grpSp>
      <p:sp>
        <p:nvSpPr>
          <p:cNvPr id="132" name="TextBox 131"/>
          <p:cNvSpPr txBox="1"/>
          <p:nvPr/>
        </p:nvSpPr>
        <p:spPr>
          <a:xfrm>
            <a:off x="129526" y="4953000"/>
            <a:ext cx="7276189" cy="400110"/>
          </a:xfrm>
          <a:prstGeom prst="rect">
            <a:avLst/>
          </a:prstGeom>
          <a:noFill/>
        </p:spPr>
        <p:txBody>
          <a:bodyPr wrap="square" rtlCol="0">
            <a:spAutoFit/>
          </a:bodyPr>
          <a:lstStyle/>
          <a:p>
            <a:r>
              <a:rPr lang="en-US" sz="2000" dirty="0" smtClean="0">
                <a:solidFill>
                  <a:schemeClr val="tx1">
                    <a:lumMod val="65000"/>
                    <a:lumOff val="35000"/>
                  </a:schemeClr>
                </a:solidFill>
              </a:rPr>
              <a:t>What Mike Uses </a:t>
            </a:r>
            <a:r>
              <a:rPr lang="en-US" sz="1600" dirty="0" smtClean="0">
                <a:solidFill>
                  <a:schemeClr val="tx1">
                    <a:lumMod val="65000"/>
                    <a:lumOff val="35000"/>
                  </a:schemeClr>
                </a:solidFill>
              </a:rPr>
              <a:t>(</a:t>
            </a:r>
            <a:r>
              <a:rPr lang="en-US" sz="1600" dirty="0">
                <a:solidFill>
                  <a:schemeClr val="tx1">
                    <a:lumMod val="65000"/>
                    <a:lumOff val="35000"/>
                  </a:schemeClr>
                </a:solidFill>
              </a:rPr>
              <a:t>12 Recommended Products) </a:t>
            </a:r>
          </a:p>
        </p:txBody>
      </p:sp>
      <p:sp>
        <p:nvSpPr>
          <p:cNvPr id="234" name="TextBox 233"/>
          <p:cNvSpPr txBox="1"/>
          <p:nvPr/>
        </p:nvSpPr>
        <p:spPr>
          <a:xfrm>
            <a:off x="791836" y="9704840"/>
            <a:ext cx="5692638" cy="461665"/>
          </a:xfrm>
          <a:prstGeom prst="rect">
            <a:avLst/>
          </a:prstGeom>
          <a:noFill/>
        </p:spPr>
        <p:txBody>
          <a:bodyPr wrap="square" rtlCol="0">
            <a:spAutoFit/>
          </a:bodyPr>
          <a:lstStyle/>
          <a:p>
            <a:r>
              <a:rPr lang="en-US" sz="1200" b="1" dirty="0" smtClean="0">
                <a:solidFill>
                  <a:schemeClr val="accent6">
                    <a:lumMod val="75000"/>
                  </a:schemeClr>
                </a:solidFill>
              </a:rPr>
              <a:t>BIO          </a:t>
            </a:r>
            <a:r>
              <a:rPr lang="en-US" sz="1200" b="1" dirty="0">
                <a:solidFill>
                  <a:schemeClr val="tx1">
                    <a:lumMod val="75000"/>
                    <a:lumOff val="25000"/>
                  </a:schemeClr>
                </a:solidFill>
              </a:rPr>
              <a:t>VITALS     </a:t>
            </a:r>
            <a:r>
              <a:rPr lang="en-US" sz="1200" b="1" dirty="0" smtClean="0">
                <a:solidFill>
                  <a:schemeClr val="tx1">
                    <a:lumMod val="75000"/>
                    <a:lumOff val="25000"/>
                  </a:schemeClr>
                </a:solidFill>
              </a:rPr>
              <a:t>   </a:t>
            </a:r>
            <a:r>
              <a:rPr lang="en-US" sz="1200" b="1" dirty="0">
                <a:solidFill>
                  <a:schemeClr val="tx1">
                    <a:lumMod val="75000"/>
                    <a:lumOff val="25000"/>
                  </a:schemeClr>
                </a:solidFill>
              </a:rPr>
              <a:t>PERSONAL BESTS  </a:t>
            </a:r>
            <a:r>
              <a:rPr lang="en-US" sz="1200" b="1" dirty="0" smtClean="0">
                <a:solidFill>
                  <a:schemeClr val="tx1">
                    <a:lumMod val="75000"/>
                    <a:lumOff val="25000"/>
                  </a:schemeClr>
                </a:solidFill>
              </a:rPr>
              <a:t>       </a:t>
            </a:r>
            <a:r>
              <a:rPr lang="en-US" sz="1200" b="1" dirty="0">
                <a:solidFill>
                  <a:schemeClr val="tx1">
                    <a:lumMod val="75000"/>
                    <a:lumOff val="25000"/>
                  </a:schemeClr>
                </a:solidFill>
              </a:rPr>
              <a:t>UPCOMMING RACES   </a:t>
            </a:r>
            <a:r>
              <a:rPr lang="en-US" sz="1200" b="1" dirty="0" smtClean="0">
                <a:solidFill>
                  <a:schemeClr val="tx1">
                    <a:lumMod val="75000"/>
                    <a:lumOff val="25000"/>
                  </a:schemeClr>
                </a:solidFill>
              </a:rPr>
              <a:t>     HOW TO ARTICLES</a:t>
            </a:r>
          </a:p>
          <a:p>
            <a:r>
              <a:rPr lang="en-US" sz="1200" dirty="0" smtClean="0">
                <a:solidFill>
                  <a:schemeClr val="accent6">
                    <a:lumMod val="75000"/>
                  </a:schemeClr>
                </a:solidFill>
                <a:latin typeface="FontAwesome"/>
              </a:rPr>
              <a:t>  </a:t>
            </a:r>
            <a:r>
              <a:rPr lang="en-US" sz="1200" dirty="0" smtClean="0">
                <a:solidFill>
                  <a:schemeClr val="accent6">
                    <a:lumMod val="75000"/>
                  </a:schemeClr>
                </a:solidFill>
              </a:rPr>
              <a:t>   </a:t>
            </a:r>
            <a:r>
              <a:rPr lang="en-US" sz="1200" dirty="0" smtClean="0">
                <a:solidFill>
                  <a:schemeClr val="tx1">
                    <a:lumMod val="75000"/>
                    <a:lumOff val="25000"/>
                  </a:schemeClr>
                </a:solidFill>
              </a:rPr>
              <a:t> </a:t>
            </a:r>
            <a:endParaRPr lang="en-US" sz="1200" dirty="0">
              <a:solidFill>
                <a:schemeClr val="tx1">
                  <a:lumMod val="75000"/>
                  <a:lumOff val="25000"/>
                </a:schemeClr>
              </a:solidFill>
            </a:endParaRPr>
          </a:p>
        </p:txBody>
      </p:sp>
      <p:pic>
        <p:nvPicPr>
          <p:cNvPr id="235"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5672" y="10085840"/>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8" name="Rectangle 237"/>
          <p:cNvSpPr/>
          <p:nvPr/>
        </p:nvSpPr>
        <p:spPr>
          <a:xfrm>
            <a:off x="533400" y="10623116"/>
            <a:ext cx="5865845" cy="4401205"/>
          </a:xfrm>
          <a:prstGeom prst="rect">
            <a:avLst/>
          </a:prstGeom>
        </p:spPr>
        <p:txBody>
          <a:bodyPr wrap="square">
            <a:spAutoFit/>
          </a:bodyPr>
          <a:lstStyle/>
          <a:p>
            <a:pPr algn="ctr">
              <a:spcBef>
                <a:spcPts val="600"/>
              </a:spcBef>
              <a:spcAft>
                <a:spcPts val="200"/>
              </a:spcAft>
            </a:pPr>
            <a:r>
              <a:rPr lang="en-US" sz="1600" dirty="0" smtClean="0">
                <a:solidFill>
                  <a:schemeClr val="tx1">
                    <a:lumMod val="75000"/>
                    <a:lumOff val="25000"/>
                  </a:schemeClr>
                </a:solidFill>
                <a:latin typeface="FontAwesome"/>
              </a:rPr>
              <a:t>      </a:t>
            </a:r>
            <a:r>
              <a:rPr lang="en-US" sz="1600" dirty="0" smtClean="0">
                <a:solidFill>
                  <a:schemeClr val="tx1">
                    <a:lumMod val="75000"/>
                    <a:lumOff val="25000"/>
                  </a:schemeClr>
                </a:solidFill>
              </a:rPr>
              <a:t>MIKE’S BIO</a:t>
            </a:r>
            <a:r>
              <a:rPr lang="en-US" sz="1300" dirty="0" smtClean="0">
                <a:solidFill>
                  <a:schemeClr val="tx1">
                    <a:lumMod val="75000"/>
                    <a:lumOff val="25000"/>
                  </a:schemeClr>
                </a:solidFill>
              </a:rPr>
              <a:t/>
            </a:r>
            <a:br>
              <a:rPr lang="en-US" sz="1300" dirty="0" smtClean="0">
                <a:solidFill>
                  <a:schemeClr val="tx1">
                    <a:lumMod val="75000"/>
                    <a:lumOff val="25000"/>
                  </a:schemeClr>
                </a:solidFill>
              </a:rPr>
            </a:br>
            <a:r>
              <a:rPr lang="en-US" sz="500" b="1" dirty="0" smtClean="0">
                <a:solidFill>
                  <a:schemeClr val="tx1">
                    <a:lumMod val="75000"/>
                    <a:lumOff val="25000"/>
                  </a:schemeClr>
                </a:solidFill>
              </a:rPr>
              <a:t> </a:t>
            </a:r>
          </a:p>
          <a:p>
            <a:pPr marL="228600" indent="114300">
              <a:spcBef>
                <a:spcPts val="600"/>
              </a:spcBef>
              <a:spcAft>
                <a:spcPts val="200"/>
              </a:spcAft>
            </a:pPr>
            <a:r>
              <a:rPr lang="en-US" sz="500" dirty="0" smtClean="0">
                <a:solidFill>
                  <a:schemeClr val="tx1">
                    <a:lumMod val="65000"/>
                    <a:lumOff val="35000"/>
                  </a:schemeClr>
                </a:solidFill>
              </a:rPr>
              <a:t/>
            </a:r>
            <a:br>
              <a:rPr lang="en-US" sz="500" dirty="0" smtClean="0">
                <a:solidFill>
                  <a:schemeClr val="tx1">
                    <a:lumMod val="65000"/>
                    <a:lumOff val="35000"/>
                  </a:schemeClr>
                </a:solidFill>
              </a:rPr>
            </a:br>
            <a:r>
              <a:rPr lang="en-US" sz="1300" dirty="0" smtClean="0">
                <a:solidFill>
                  <a:schemeClr val="tx1">
                    <a:lumMod val="65000"/>
                    <a:lumOff val="35000"/>
                  </a:schemeClr>
                </a:solidFill>
              </a:rPr>
              <a:t>   Looking </a:t>
            </a:r>
            <a:r>
              <a:rPr lang="en-US" sz="1300" dirty="0">
                <a:solidFill>
                  <a:schemeClr val="tx1">
                    <a:lumMod val="65000"/>
                    <a:lumOff val="35000"/>
                  </a:schemeClr>
                </a:solidFill>
              </a:rPr>
              <a:t>back, the path I followed to arrive at where I stand today is not that of a typical aspiring athlete. As a child I was moderately active across the various sports offered in school and played a bit of recreational soccer during the summer. As I grew and my interests changed I gravitated towards video games and being with friends as most teenagers do. I took to the seemingly popular sedentary lifestyle, but this was of no concern as I was not interested in exercise or sport</a:t>
            </a:r>
            <a:r>
              <a:rPr lang="en-US" sz="1300" dirty="0" smtClean="0">
                <a:solidFill>
                  <a:schemeClr val="tx1">
                    <a:lumMod val="65000"/>
                    <a:lumOff val="35000"/>
                  </a:schemeClr>
                </a:solidFill>
              </a:rPr>
              <a:t>.</a:t>
            </a:r>
            <a:endParaRPr lang="en-US" sz="1300" dirty="0">
              <a:solidFill>
                <a:schemeClr val="tx1">
                  <a:lumMod val="65000"/>
                  <a:lumOff val="35000"/>
                </a:schemeClr>
              </a:solidFill>
            </a:endParaRPr>
          </a:p>
          <a:p>
            <a:pPr marL="228600" indent="114300">
              <a:spcBef>
                <a:spcPts val="600"/>
              </a:spcBef>
              <a:spcAft>
                <a:spcPts val="200"/>
              </a:spcAft>
            </a:pPr>
            <a:r>
              <a:rPr lang="en-US" sz="1300" dirty="0" smtClean="0">
                <a:solidFill>
                  <a:schemeClr val="tx1">
                    <a:lumMod val="65000"/>
                    <a:lumOff val="35000"/>
                  </a:schemeClr>
                </a:solidFill>
              </a:rPr>
              <a:t>The </a:t>
            </a:r>
            <a:r>
              <a:rPr lang="en-US" sz="1300" dirty="0">
                <a:solidFill>
                  <a:schemeClr val="tx1">
                    <a:lumMod val="65000"/>
                    <a:lumOff val="35000"/>
                  </a:schemeClr>
                </a:solidFill>
              </a:rPr>
              <a:t>cyclical nature of secondary school sports meant that I would spend October ? March training intensively, but would revert back to an almost sedentary lifestyle over the summer months. Initially this did not bother me, but as I progressed through school I needed something to fill this void. In the summer of 2005 a few friends from the swim team had decided that they were going to do a triathlon in the next town over. This piqued my interest for a few reasons: it was something to do to pass the time, there was a competitive aspect to it, and my friends were all racing. I wanted to do the race myself, but I did not own any type of bike at the time. Instead, I swam the 3km open water swim. I was, however, able to observe the race and see what triathlon was all about.</a:t>
            </a:r>
          </a:p>
          <a:p>
            <a:pPr>
              <a:spcBef>
                <a:spcPts val="600"/>
              </a:spcBef>
              <a:spcAft>
                <a:spcPts val="200"/>
              </a:spcAft>
            </a:pPr>
            <a:r>
              <a:rPr lang="en-US" sz="1300" b="1" dirty="0" smtClean="0">
                <a:solidFill>
                  <a:schemeClr val="tx1">
                    <a:lumMod val="75000"/>
                    <a:lumOff val="25000"/>
                  </a:schemeClr>
                </a:solidFill>
              </a:rPr>
              <a:t> </a:t>
            </a:r>
            <a:r>
              <a:rPr lang="en-US" sz="1300" b="1" dirty="0" smtClean="0">
                <a:solidFill>
                  <a:schemeClr val="bg1">
                    <a:lumMod val="95000"/>
                  </a:schemeClr>
                </a:solidFill>
              </a:rPr>
              <a:t>VITALS</a:t>
            </a:r>
            <a:endParaRPr lang="en-US" sz="1300" dirty="0" smtClean="0">
              <a:solidFill>
                <a:schemeClr val="bg1">
                  <a:lumMod val="95000"/>
                </a:schemeClr>
              </a:solidFill>
            </a:endParaRPr>
          </a:p>
        </p:txBody>
      </p:sp>
      <p:cxnSp>
        <p:nvCxnSpPr>
          <p:cNvPr id="263" name="Straight Connector 262"/>
          <p:cNvCxnSpPr/>
          <p:nvPr/>
        </p:nvCxnSpPr>
        <p:spPr>
          <a:xfrm>
            <a:off x="2696452" y="11006367"/>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5" name="Chevron 104"/>
          <p:cNvSpPr/>
          <p:nvPr/>
        </p:nvSpPr>
        <p:spPr>
          <a:xfrm>
            <a:off x="2924175" y="4038600"/>
            <a:ext cx="145754" cy="26760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9" name="Chevron 118"/>
          <p:cNvSpPr/>
          <p:nvPr/>
        </p:nvSpPr>
        <p:spPr>
          <a:xfrm flipH="1">
            <a:off x="341991" y="4057196"/>
            <a:ext cx="160329" cy="26760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0" name="TextBox 119"/>
          <p:cNvSpPr txBox="1"/>
          <p:nvPr/>
        </p:nvSpPr>
        <p:spPr>
          <a:xfrm>
            <a:off x="4899567" y="4691390"/>
            <a:ext cx="3169814" cy="261610"/>
          </a:xfrm>
          <a:prstGeom prst="rect">
            <a:avLst/>
          </a:prstGeom>
          <a:noFill/>
        </p:spPr>
        <p:txBody>
          <a:bodyPr wrap="square" rtlCol="0">
            <a:spAutoFit/>
          </a:bodyPr>
          <a:lstStyle/>
          <a:p>
            <a:r>
              <a:rPr lang="en-US" sz="1100" b="1" dirty="0" smtClean="0">
                <a:solidFill>
                  <a:schemeClr val="accent6">
                    <a:lumMod val="75000"/>
                  </a:schemeClr>
                </a:solidFill>
              </a:rPr>
              <a:t>Recommendation Overlay</a:t>
            </a:r>
            <a:endParaRPr lang="en-US" sz="1100" dirty="0">
              <a:solidFill>
                <a:schemeClr val="tx1">
                  <a:lumMod val="75000"/>
                  <a:lumOff val="25000"/>
                </a:schemeClr>
              </a:solidFill>
            </a:endParaRPr>
          </a:p>
        </p:txBody>
      </p:sp>
      <p:cxnSp>
        <p:nvCxnSpPr>
          <p:cNvPr id="146" name="Straight Arrow Connector 145"/>
          <p:cNvCxnSpPr/>
          <p:nvPr/>
        </p:nvCxnSpPr>
        <p:spPr>
          <a:xfrm>
            <a:off x="4770533" y="9206170"/>
            <a:ext cx="56346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5362589" y="9075365"/>
            <a:ext cx="3169814" cy="261610"/>
          </a:xfrm>
          <a:prstGeom prst="rect">
            <a:avLst/>
          </a:prstGeom>
          <a:noFill/>
        </p:spPr>
        <p:txBody>
          <a:bodyPr wrap="square" rtlCol="0">
            <a:spAutoFit/>
          </a:bodyPr>
          <a:lstStyle/>
          <a:p>
            <a:r>
              <a:rPr lang="en-US" sz="1100" b="1" dirty="0" smtClean="0">
                <a:solidFill>
                  <a:schemeClr val="accent6">
                    <a:lumMod val="75000"/>
                  </a:schemeClr>
                </a:solidFill>
              </a:rPr>
              <a:t>Expand down to see all products</a:t>
            </a:r>
            <a:endParaRPr lang="en-US" sz="1100" dirty="0">
              <a:solidFill>
                <a:schemeClr val="tx1">
                  <a:lumMod val="75000"/>
                  <a:lumOff val="25000"/>
                </a:schemeClr>
              </a:solidFill>
            </a:endParaRPr>
          </a:p>
        </p:txBody>
      </p:sp>
      <p:pic>
        <p:nvPicPr>
          <p:cNvPr id="154" name="Picture 23" descr="http://www.thetrishop.com/media/catalog/product/cache/1/image/500x500/9df78eab33525d08d6e5fb8d27136e95/t/r/tri_shop-20_1.jpg"/>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3695" y="5628412"/>
            <a:ext cx="1161728" cy="1161728"/>
          </a:xfrm>
          <a:prstGeom prst="rect">
            <a:avLst/>
          </a:prstGeom>
          <a:noFill/>
          <a:extLst>
            <a:ext uri="{909E8E84-426E-40DD-AFC4-6F175D3DCCD1}">
              <a14:hiddenFill xmlns:a14="http://schemas.microsoft.com/office/drawing/2010/main">
                <a:solidFill>
                  <a:srgbClr val="FFFFFF"/>
                </a:solidFill>
              </a14:hiddenFill>
            </a:ext>
          </a:extLst>
        </p:spPr>
      </p:pic>
      <p:pic>
        <p:nvPicPr>
          <p:cNvPr id="155" name="Picture 10" descr="CARBO-PRO IP GMO-FREE"/>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623012" y="5792793"/>
            <a:ext cx="547188" cy="970622"/>
          </a:xfrm>
          <a:prstGeom prst="rect">
            <a:avLst/>
          </a:prstGeom>
          <a:noFill/>
          <a:extLst>
            <a:ext uri="{909E8E84-426E-40DD-AFC4-6F175D3DCCD1}">
              <a14:hiddenFill xmlns:a14="http://schemas.microsoft.com/office/drawing/2010/main">
                <a:solidFill>
                  <a:srgbClr val="FFFFFF"/>
                </a:solidFill>
              </a14:hiddenFill>
            </a:ext>
          </a:extLst>
        </p:spPr>
      </p:pic>
      <p:pic>
        <p:nvPicPr>
          <p:cNvPr id="156" name="Picture 2" descr="http://www.swimoutlet.com/photos/SOResource/options/auto-thumbnails/7530853-39629-T-168x196-AUTO.jpg"/>
          <p:cNvPicPr>
            <a:picLocks noChangeAspect="1" noChangeArrowheads="1"/>
          </p:cNvPicPr>
          <p:nvPr/>
        </p:nvPicPr>
        <p:blipFill rotWithShape="1">
          <a:blip r:embed="rId17">
            <a:extLst>
              <a:ext uri="{28A0092B-C50C-407E-A947-70E740481C1C}">
                <a14:useLocalDpi xmlns:a14="http://schemas.microsoft.com/office/drawing/2010/main" val="0"/>
              </a:ext>
            </a:extLst>
          </a:blip>
          <a:srcRect b="40824"/>
          <a:stretch/>
        </p:blipFill>
        <p:spPr bwMode="auto">
          <a:xfrm>
            <a:off x="4973065" y="5862804"/>
            <a:ext cx="1242788" cy="858002"/>
          </a:xfrm>
          <a:prstGeom prst="rect">
            <a:avLst/>
          </a:prstGeom>
          <a:noFill/>
          <a:extLst>
            <a:ext uri="{909E8E84-426E-40DD-AFC4-6F175D3DCCD1}">
              <a14:hiddenFill xmlns:a14="http://schemas.microsoft.com/office/drawing/2010/main">
                <a:solidFill>
                  <a:srgbClr val="FFFFFF"/>
                </a:solidFill>
              </a14:hiddenFill>
            </a:ext>
          </a:extLst>
        </p:spPr>
      </p:pic>
      <p:sp>
        <p:nvSpPr>
          <p:cNvPr id="157" name="Rectangle 156"/>
          <p:cNvSpPr/>
          <p:nvPr/>
        </p:nvSpPr>
        <p:spPr>
          <a:xfrm>
            <a:off x="199655" y="5447646"/>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157"/>
          <p:cNvSpPr/>
          <p:nvPr/>
        </p:nvSpPr>
        <p:spPr>
          <a:xfrm>
            <a:off x="279592" y="6789052"/>
            <a:ext cx="1928506" cy="1131079"/>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50" dirty="0" smtClean="0">
                <a:solidFill>
                  <a:schemeClr val="tx1">
                    <a:lumMod val="65000"/>
                    <a:lumOff val="35000"/>
                  </a:schemeClr>
                </a:solidFill>
              </a:rPr>
              <a:t>by Nike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pic>
        <p:nvPicPr>
          <p:cNvPr id="159" name="Picture 7" descr="http://images.nike.com/is/image/DotCom/pwp_sheet?$NIKE_PWPx3$&amp;$img0=638073_704"/>
          <p:cNvPicPr>
            <a:picLocks noChangeAspect="1" noChangeArrowheads="1"/>
          </p:cNvPicPr>
          <p:nvPr/>
        </p:nvPicPr>
        <p:blipFill rotWithShape="1">
          <a:blip r:embed="rId18">
            <a:extLst>
              <a:ext uri="{28A0092B-C50C-407E-A947-70E740481C1C}">
                <a14:useLocalDpi xmlns:a14="http://schemas.microsoft.com/office/drawing/2010/main" val="0"/>
              </a:ext>
            </a:extLst>
          </a:blip>
          <a:srcRect t="21635" r="66736" b="22487"/>
          <a:stretch/>
        </p:blipFill>
        <p:spPr bwMode="auto">
          <a:xfrm>
            <a:off x="374152" y="5794214"/>
            <a:ext cx="1597143" cy="894290"/>
          </a:xfrm>
          <a:prstGeom prst="rect">
            <a:avLst/>
          </a:prstGeom>
          <a:noFill/>
          <a:extLst>
            <a:ext uri="{909E8E84-426E-40DD-AFC4-6F175D3DCCD1}">
              <a14:hiddenFill xmlns:a14="http://schemas.microsoft.com/office/drawing/2010/main">
                <a:solidFill>
                  <a:srgbClr val="FFFFFF"/>
                </a:solidFill>
              </a14:hiddenFill>
            </a:ext>
          </a:extLst>
        </p:spPr>
      </p:pic>
      <p:sp>
        <p:nvSpPr>
          <p:cNvPr id="160" name="Right Triangle 159"/>
          <p:cNvSpPr/>
          <p:nvPr/>
        </p:nvSpPr>
        <p:spPr>
          <a:xfrm rot="10800000">
            <a:off x="1849093" y="5453558"/>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61" name="TextBox 160"/>
          <p:cNvSpPr txBox="1"/>
          <p:nvPr/>
        </p:nvSpPr>
        <p:spPr>
          <a:xfrm>
            <a:off x="1988058" y="5440432"/>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62" name="Rounded Rectangle 161"/>
          <p:cNvSpPr/>
          <p:nvPr/>
        </p:nvSpPr>
        <p:spPr>
          <a:xfrm>
            <a:off x="698430" y="8492571"/>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63" name="Rectangle 162"/>
          <p:cNvSpPr/>
          <p:nvPr/>
        </p:nvSpPr>
        <p:spPr>
          <a:xfrm>
            <a:off x="2430234" y="5447646"/>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Rectangle 163"/>
          <p:cNvSpPr/>
          <p:nvPr/>
        </p:nvSpPr>
        <p:spPr>
          <a:xfrm>
            <a:off x="2510171" y="6775404"/>
            <a:ext cx="1928506" cy="1131079"/>
          </a:xfrm>
          <a:prstGeom prst="rect">
            <a:avLst/>
          </a:prstGeom>
        </p:spPr>
        <p:txBody>
          <a:bodyPr wrap="square">
            <a:spAutoFit/>
          </a:bodyPr>
          <a:lstStyle/>
          <a:p>
            <a:endParaRPr lang="en-US" sz="1000" dirty="0" smtClean="0"/>
          </a:p>
          <a:p>
            <a:r>
              <a:rPr lang="en-US" sz="400" dirty="0" smtClean="0"/>
              <a:t> </a:t>
            </a:r>
          </a:p>
          <a:p>
            <a:r>
              <a:rPr lang="fi-FI" sz="1200" b="1" dirty="0"/>
              <a:t>Hoka One One Kailua Trail</a:t>
            </a:r>
            <a:br>
              <a:rPr lang="fi-FI" sz="1200" b="1" dirty="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Hoka</a:t>
            </a:r>
            <a:r>
              <a:rPr lang="en-US" sz="1050" dirty="0" smtClean="0">
                <a:solidFill>
                  <a:schemeClr val="tx1">
                    <a:lumMod val="65000"/>
                    <a:lumOff val="35000"/>
                  </a:schemeClr>
                </a:solidFill>
              </a:rPr>
              <a:t> One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65" name="Right Triangle 164"/>
          <p:cNvSpPr/>
          <p:nvPr/>
        </p:nvSpPr>
        <p:spPr>
          <a:xfrm rot="10800000">
            <a:off x="4079672" y="5453558"/>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66" name="TextBox 165"/>
          <p:cNvSpPr txBox="1"/>
          <p:nvPr/>
        </p:nvSpPr>
        <p:spPr>
          <a:xfrm>
            <a:off x="4218637" y="5440432"/>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67" name="Rounded Rectangle 166"/>
          <p:cNvSpPr/>
          <p:nvPr/>
        </p:nvSpPr>
        <p:spPr>
          <a:xfrm>
            <a:off x="2929009" y="8492571"/>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68" name="Rectangle 167"/>
          <p:cNvSpPr/>
          <p:nvPr/>
        </p:nvSpPr>
        <p:spPr>
          <a:xfrm>
            <a:off x="4660813" y="5447646"/>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p:cNvSpPr/>
          <p:nvPr/>
        </p:nvSpPr>
        <p:spPr>
          <a:xfrm>
            <a:off x="4740750" y="6775404"/>
            <a:ext cx="1928506" cy="1131079"/>
          </a:xfrm>
          <a:prstGeom prst="rect">
            <a:avLst/>
          </a:prstGeom>
        </p:spPr>
        <p:txBody>
          <a:bodyPr wrap="square">
            <a:spAutoFit/>
          </a:bodyPr>
          <a:lstStyle/>
          <a:p>
            <a:endParaRPr lang="en-US" sz="1000" dirty="0" smtClean="0"/>
          </a:p>
          <a:p>
            <a:r>
              <a:rPr lang="en-US" sz="400" dirty="0" smtClean="0"/>
              <a:t> </a:t>
            </a:r>
          </a:p>
          <a:p>
            <a:r>
              <a:rPr lang="en-US" sz="1200" b="1" dirty="0" err="1"/>
              <a:t>Zoggs</a:t>
            </a:r>
            <a:r>
              <a:rPr lang="en-US" sz="1200" b="1" dirty="0"/>
              <a:t> Predator Flex </a:t>
            </a:r>
            <a:r>
              <a:rPr lang="en-US" sz="1200" b="1" dirty="0" smtClean="0"/>
              <a:t>R</a:t>
            </a:r>
            <a:br>
              <a:rPr lang="en-US" sz="1200" b="1" dirty="0" smtClean="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Zogs</a:t>
            </a:r>
            <a:endParaRPr lang="en-US" sz="1050" dirty="0" smtClean="0">
              <a:solidFill>
                <a:schemeClr val="tx1">
                  <a:lumMod val="65000"/>
                  <a:lumOff val="35000"/>
                </a:schemeClr>
              </a:solidFill>
            </a:endParaRP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70" name="Right Triangle 169"/>
          <p:cNvSpPr/>
          <p:nvPr/>
        </p:nvSpPr>
        <p:spPr>
          <a:xfrm rot="10800000">
            <a:off x="6310251" y="5453558"/>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71" name="TextBox 170"/>
          <p:cNvSpPr txBox="1"/>
          <p:nvPr/>
        </p:nvSpPr>
        <p:spPr>
          <a:xfrm>
            <a:off x="6449216" y="5440432"/>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72" name="Rounded Rectangle 171"/>
          <p:cNvSpPr/>
          <p:nvPr/>
        </p:nvSpPr>
        <p:spPr>
          <a:xfrm>
            <a:off x="5159588" y="8492571"/>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73" name="Rectangle 172"/>
          <p:cNvSpPr/>
          <p:nvPr/>
        </p:nvSpPr>
        <p:spPr>
          <a:xfrm>
            <a:off x="6891391" y="5447646"/>
            <a:ext cx="2044990" cy="3395216"/>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ectangle 173"/>
          <p:cNvSpPr/>
          <p:nvPr/>
        </p:nvSpPr>
        <p:spPr>
          <a:xfrm>
            <a:off x="6971328" y="6761756"/>
            <a:ext cx="1928506" cy="1315745"/>
          </a:xfrm>
          <a:prstGeom prst="rect">
            <a:avLst/>
          </a:prstGeom>
        </p:spPr>
        <p:txBody>
          <a:bodyPr wrap="square">
            <a:spAutoFit/>
          </a:bodyPr>
          <a:lstStyle/>
          <a:p>
            <a:endParaRPr lang="en-US" sz="1000" dirty="0" smtClean="0"/>
          </a:p>
          <a:p>
            <a:r>
              <a:rPr lang="en-US" sz="400" dirty="0" smtClean="0"/>
              <a:t> </a:t>
            </a:r>
          </a:p>
          <a:p>
            <a:r>
              <a:rPr lang="en-US" sz="1200" b="1" dirty="0" err="1"/>
              <a:t>Carbo</a:t>
            </a:r>
            <a:r>
              <a:rPr lang="en-US" sz="1200" b="1" dirty="0"/>
              <a:t>‑Pro Pure Complex Carbohydrates</a:t>
            </a:r>
          </a:p>
          <a:p>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Carbo</a:t>
            </a:r>
            <a:r>
              <a:rPr lang="en-US" sz="1050" dirty="0" smtClean="0">
                <a:solidFill>
                  <a:schemeClr val="tx1">
                    <a:lumMod val="65000"/>
                    <a:lumOff val="35000"/>
                  </a:schemeClr>
                </a:solidFill>
              </a:rPr>
              <a:t> Pro</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75" name="Right Triangle 174"/>
          <p:cNvSpPr/>
          <p:nvPr/>
        </p:nvSpPr>
        <p:spPr>
          <a:xfrm rot="10800000">
            <a:off x="8540829" y="5453558"/>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76" name="TextBox 175"/>
          <p:cNvSpPr txBox="1"/>
          <p:nvPr/>
        </p:nvSpPr>
        <p:spPr>
          <a:xfrm>
            <a:off x="8679794" y="5440432"/>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77" name="Rounded Rectangle 176"/>
          <p:cNvSpPr/>
          <p:nvPr/>
        </p:nvSpPr>
        <p:spPr>
          <a:xfrm>
            <a:off x="7390166" y="8492571"/>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78" name="Chevron 177"/>
          <p:cNvSpPr/>
          <p:nvPr/>
        </p:nvSpPr>
        <p:spPr>
          <a:xfrm rot="5400000">
            <a:off x="4459096" y="8829486"/>
            <a:ext cx="193088" cy="778798"/>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79" name="Straight Connector 178"/>
          <p:cNvCxnSpPr/>
          <p:nvPr/>
        </p:nvCxnSpPr>
        <p:spPr>
          <a:xfrm>
            <a:off x="316075" y="6971485"/>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2581325" y="6971485"/>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4752436" y="6971485"/>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7044340" y="6971485"/>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5" name="Rectangle 184"/>
          <p:cNvSpPr/>
          <p:nvPr/>
        </p:nvSpPr>
        <p:spPr>
          <a:xfrm>
            <a:off x="269451" y="7752594"/>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sp>
        <p:nvSpPr>
          <p:cNvPr id="187" name="Rectangle 186"/>
          <p:cNvSpPr/>
          <p:nvPr/>
        </p:nvSpPr>
        <p:spPr>
          <a:xfrm>
            <a:off x="6973755" y="7752594"/>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sp>
        <p:nvSpPr>
          <p:cNvPr id="189" name="Rectangle 188"/>
          <p:cNvSpPr/>
          <p:nvPr/>
        </p:nvSpPr>
        <p:spPr>
          <a:xfrm>
            <a:off x="2527921" y="7777270"/>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sp>
        <p:nvSpPr>
          <p:cNvPr id="192" name="Rectangle 191"/>
          <p:cNvSpPr/>
          <p:nvPr/>
        </p:nvSpPr>
        <p:spPr>
          <a:xfrm>
            <a:off x="4705177" y="7777270"/>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94" name="Picture 193" descr="iamge"/>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r="12348" b="8333"/>
          <a:stretch/>
        </p:blipFill>
        <p:spPr bwMode="auto">
          <a:xfrm>
            <a:off x="347405" y="7987338"/>
            <a:ext cx="351025" cy="356616"/>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197" name="Picture 196" descr="iamge"/>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r="12348" b="8333"/>
          <a:stretch/>
        </p:blipFill>
        <p:spPr bwMode="auto">
          <a:xfrm>
            <a:off x="7054690" y="8003190"/>
            <a:ext cx="351025" cy="356616"/>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198" name="Picture 197" descr="iamge"/>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r="12348" b="8333"/>
          <a:stretch/>
        </p:blipFill>
        <p:spPr bwMode="auto">
          <a:xfrm>
            <a:off x="4773797" y="8012447"/>
            <a:ext cx="351025" cy="356616"/>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200" name="Picture 199" descr="iamge"/>
          <p:cNvPicPr>
            <a:picLocks noChangeAspect="1" noChangeArrowheads="1"/>
          </p:cNvPicPr>
          <p:nvPr/>
        </p:nvPicPr>
        <p:blipFill rotWithShape="1">
          <a:blip r:embed="rId19" cstate="print">
            <a:extLst>
              <a:ext uri="{28A0092B-C50C-407E-A947-70E740481C1C}">
                <a14:useLocalDpi xmlns:a14="http://schemas.microsoft.com/office/drawing/2010/main" val="0"/>
              </a:ext>
            </a:extLst>
          </a:blip>
          <a:srcRect r="12348" b="8333"/>
          <a:stretch/>
        </p:blipFill>
        <p:spPr bwMode="auto">
          <a:xfrm>
            <a:off x="2597852" y="8003190"/>
            <a:ext cx="351025" cy="356616"/>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205" name="Picture 20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98379" y="7991364"/>
            <a:ext cx="339418" cy="348564"/>
          </a:xfrm>
          <a:prstGeom prst="ellipse">
            <a:avLst/>
          </a:prstGeom>
          <a:gradFill flip="none" rotWithShape="1">
            <a:gsLst>
              <a:gs pos="0">
                <a:schemeClr val="accent3"/>
              </a:gs>
              <a:gs pos="100000">
                <a:srgbClr val="83A73B"/>
              </a:gs>
            </a:gsLst>
            <a:lin ang="16200000" scaled="1"/>
            <a:tileRect/>
          </a:gradFill>
          <a:ln w="12700">
            <a:noFill/>
          </a:ln>
        </p:spPr>
      </p:pic>
      <p:pic>
        <p:nvPicPr>
          <p:cNvPr id="206" name="Picture 10" descr="http://mahamondo.typepad.com/mahamondo/images/2007/07/29/31321990.jpg"/>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r="16166"/>
          <a:stretch/>
        </p:blipFill>
        <p:spPr bwMode="auto">
          <a:xfrm>
            <a:off x="1218982" y="7987735"/>
            <a:ext cx="339052" cy="352193"/>
          </a:xfrm>
          <a:prstGeom prst="ellipse">
            <a:avLst/>
          </a:prstGeom>
          <a:gradFill flip="none" rotWithShape="1">
            <a:gsLst>
              <a:gs pos="0">
                <a:schemeClr val="accent3"/>
              </a:gs>
              <a:gs pos="100000">
                <a:srgbClr val="83A73B"/>
              </a:gs>
            </a:gsLst>
            <a:lin ang="16200000" scaled="1"/>
            <a:tileRect/>
          </a:gradFill>
          <a:ln w="12700">
            <a:noFill/>
          </a:ln>
          <a:extLst/>
        </p:spPr>
      </p:pic>
      <p:pic>
        <p:nvPicPr>
          <p:cNvPr id="207" name="Picture 206"/>
          <p:cNvPicPr>
            <a:picLocks noChangeAspect="1"/>
          </p:cNvPicPr>
          <p:nvPr/>
        </p:nvPicPr>
        <p:blipFill rotWithShape="1">
          <a:blip r:embed="rId23" cstate="print">
            <a:extLst>
              <a:ext uri="{28A0092B-C50C-407E-A947-70E740481C1C}">
                <a14:useLocalDpi xmlns:a14="http://schemas.microsoft.com/office/drawing/2010/main" val="0"/>
              </a:ext>
            </a:extLst>
          </a:blip>
          <a:srcRect b="13147"/>
          <a:stretch/>
        </p:blipFill>
        <p:spPr>
          <a:xfrm>
            <a:off x="3038019" y="8009334"/>
            <a:ext cx="334740" cy="349967"/>
          </a:xfrm>
          <a:prstGeom prst="ellipse">
            <a:avLst/>
          </a:prstGeom>
          <a:gradFill flip="none" rotWithShape="1">
            <a:gsLst>
              <a:gs pos="0">
                <a:schemeClr val="accent3"/>
              </a:gs>
              <a:gs pos="100000">
                <a:srgbClr val="83A73B"/>
              </a:gs>
            </a:gsLst>
            <a:lin ang="16200000" scaled="1"/>
            <a:tileRect/>
          </a:gradFill>
          <a:ln w="12700">
            <a:noFill/>
          </a:ln>
        </p:spPr>
      </p:pic>
      <p:cxnSp>
        <p:nvCxnSpPr>
          <p:cNvPr id="138" name="Straight Arrow Connector 137"/>
          <p:cNvCxnSpPr>
            <a:stCxn id="198" idx="0"/>
          </p:cNvCxnSpPr>
          <p:nvPr/>
        </p:nvCxnSpPr>
        <p:spPr>
          <a:xfrm flipV="1">
            <a:off x="4949310" y="4953000"/>
            <a:ext cx="231284" cy="30594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2" name="Straight Arrow Connector 211"/>
          <p:cNvCxnSpPr/>
          <p:nvPr/>
        </p:nvCxnSpPr>
        <p:spPr>
          <a:xfrm flipV="1">
            <a:off x="5786170" y="5257800"/>
            <a:ext cx="78577" cy="1042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6" name="TextBox 215"/>
          <p:cNvSpPr txBox="1"/>
          <p:nvPr/>
        </p:nvSpPr>
        <p:spPr>
          <a:xfrm>
            <a:off x="5656068" y="4996190"/>
            <a:ext cx="3169814" cy="261610"/>
          </a:xfrm>
          <a:prstGeom prst="rect">
            <a:avLst/>
          </a:prstGeom>
          <a:noFill/>
        </p:spPr>
        <p:txBody>
          <a:bodyPr wrap="square" rtlCol="0">
            <a:spAutoFit/>
          </a:bodyPr>
          <a:lstStyle/>
          <a:p>
            <a:r>
              <a:rPr lang="en-US" sz="1100" b="1" dirty="0" smtClean="0">
                <a:solidFill>
                  <a:schemeClr val="accent6">
                    <a:lumMod val="75000"/>
                  </a:schemeClr>
                </a:solidFill>
              </a:rPr>
              <a:t>Product Page</a:t>
            </a:r>
            <a:endParaRPr lang="en-US" sz="1100" dirty="0">
              <a:solidFill>
                <a:schemeClr val="tx1">
                  <a:lumMod val="75000"/>
                  <a:lumOff val="25000"/>
                </a:schemeClr>
              </a:solidFill>
            </a:endParaRPr>
          </a:p>
        </p:txBody>
      </p:sp>
      <p:sp>
        <p:nvSpPr>
          <p:cNvPr id="133" name="Rectangle 132"/>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135" name="Picture 134"/>
          <p:cNvPicPr>
            <a:picLocks noChangeAspect="1"/>
          </p:cNvPicPr>
          <p:nvPr/>
        </p:nvPicPr>
        <p:blipFill rotWithShape="1">
          <a:blip r:embed="rId24"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139" name="TextBox 138"/>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140" name="Rectangle 139"/>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147" name="Rectangle 146"/>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148" name="Straight Connector 147"/>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9"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 name="Rectangle 149"/>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 name="Round Same Side Corner Rectangle 183"/>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TextBox 185"/>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188"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 name="Rounded Rectangle 189"/>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xtBox 190"/>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193" name="Group 192"/>
          <p:cNvGrpSpPr/>
          <p:nvPr/>
        </p:nvGrpSpPr>
        <p:grpSpPr>
          <a:xfrm>
            <a:off x="7349079" y="641686"/>
            <a:ext cx="14626" cy="347472"/>
            <a:chOff x="3863549" y="590660"/>
            <a:chExt cx="14626" cy="425400"/>
          </a:xfrm>
        </p:grpSpPr>
        <p:cxnSp>
          <p:nvCxnSpPr>
            <p:cNvPr id="195" name="Straight Connector 194"/>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1" name="Group 200"/>
          <p:cNvGrpSpPr/>
          <p:nvPr/>
        </p:nvGrpSpPr>
        <p:grpSpPr>
          <a:xfrm>
            <a:off x="1771372" y="642701"/>
            <a:ext cx="14626" cy="347472"/>
            <a:chOff x="3863549" y="590660"/>
            <a:chExt cx="14626" cy="425400"/>
          </a:xfrm>
        </p:grpSpPr>
        <p:cxnSp>
          <p:nvCxnSpPr>
            <p:cNvPr id="202" name="Straight Connector 201"/>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04" name="Rounded Rectangle 203"/>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8" name="Rounded Rectangle 207"/>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11" name="TextBox 210"/>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213" name="Straight Connector 212"/>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4" name="TextBox 213"/>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215" name="Rectangle 214"/>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7" name="Picture 216"/>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sp>
        <p:nvSpPr>
          <p:cNvPr id="153" name="Rectangle 152"/>
          <p:cNvSpPr/>
          <p:nvPr/>
        </p:nvSpPr>
        <p:spPr>
          <a:xfrm>
            <a:off x="-2590800" y="528853"/>
            <a:ext cx="2285998"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Athlete Page</a:t>
            </a:r>
            <a:endParaRPr lang="en-US" dirty="0"/>
          </a:p>
        </p:txBody>
      </p:sp>
      <p:sp>
        <p:nvSpPr>
          <p:cNvPr id="115" name="Rounded Rectangle 114"/>
          <p:cNvSpPr/>
          <p:nvPr/>
        </p:nvSpPr>
        <p:spPr>
          <a:xfrm>
            <a:off x="4469486" y="4038600"/>
            <a:ext cx="3399217" cy="535217"/>
          </a:xfrm>
          <a:prstGeom prst="roundRect">
            <a:avLst>
              <a:gd name="adj" fmla="val 7855"/>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SUBSCRIBE TO MIKE AUSTIN</a:t>
            </a:r>
          </a:p>
          <a:p>
            <a:pPr algn="ctr"/>
            <a:r>
              <a:rPr lang="en-US" sz="1100" dirty="0"/>
              <a:t>get updates and special offers</a:t>
            </a:r>
          </a:p>
        </p:txBody>
      </p:sp>
    </p:spTree>
    <p:extLst>
      <p:ext uri="{BB962C8B-B14F-4D97-AF65-F5344CB8AC3E}">
        <p14:creationId xmlns:p14="http://schemas.microsoft.com/office/powerpoint/2010/main" val="23844092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757" y="4195968"/>
            <a:ext cx="8609840"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9" name="Rectangle 388"/>
          <p:cNvSpPr/>
          <p:nvPr/>
        </p:nvSpPr>
        <p:spPr>
          <a:xfrm flipV="1">
            <a:off x="2" y="8534399"/>
            <a:ext cx="9143998" cy="5094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6"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7685544" y="13330415"/>
            <a:ext cx="762000"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descr="http://rw.runnersworld.com/images/raveruns/RW0712RAVE_01_1920x1200.jpg"/>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l="12176" t="-5462" r="2988" b="32581"/>
          <a:stretch/>
        </p:blipFill>
        <p:spPr bwMode="auto">
          <a:xfrm>
            <a:off x="1131400" y="152401"/>
            <a:ext cx="7748197" cy="4165600"/>
          </a:xfrm>
          <a:prstGeom prst="roundRect">
            <a:avLst>
              <a:gd name="adj" fmla="val 1423"/>
            </a:avLst>
          </a:prstGeom>
          <a:noFill/>
          <a:extLst>
            <a:ext uri="{909E8E84-426E-40DD-AFC4-6F175D3DCCD1}">
              <a14:hiddenFill xmlns:a14="http://schemas.microsoft.com/office/drawing/2010/main">
                <a:solidFill>
                  <a:srgbClr val="FFFFFF"/>
                </a:solidFill>
              </a14:hiddenFill>
            </a:ext>
          </a:extLst>
        </p:spPr>
      </p:pic>
      <p:sp>
        <p:nvSpPr>
          <p:cNvPr id="234" name="Rectangle 233"/>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2" name="TextBox 281"/>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212" name="Picture 211"/>
          <p:cNvPicPr>
            <a:picLocks noChangeAspect="1"/>
          </p:cNvPicPr>
          <p:nvPr/>
        </p:nvPicPr>
        <p:blipFill rotWithShape="1">
          <a:blip r:embed="rId7"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213" name="TextBox 212"/>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5" name="Rectangle 4"/>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214" name="Rectangle 213"/>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7" name="Straight Connector 6"/>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2"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 name="Rectangle 282"/>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Rectangle 283"/>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 name="Round Same Side Corner Rectangle 286"/>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230"/>
          <p:cNvSpPr/>
          <p:nvPr/>
        </p:nvSpPr>
        <p:spPr>
          <a:xfrm>
            <a:off x="230712" y="5374284"/>
            <a:ext cx="2044990" cy="2603922"/>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6" name="Rectangle 265"/>
          <p:cNvSpPr/>
          <p:nvPr/>
        </p:nvSpPr>
        <p:spPr>
          <a:xfrm>
            <a:off x="2458718" y="5374283"/>
            <a:ext cx="2044990" cy="2603923"/>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Rectangle 330"/>
          <p:cNvSpPr/>
          <p:nvPr/>
        </p:nvSpPr>
        <p:spPr>
          <a:xfrm>
            <a:off x="4656066" y="5374283"/>
            <a:ext cx="2044990" cy="2603923"/>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5" name="Rectangle 374"/>
          <p:cNvSpPr/>
          <p:nvPr/>
        </p:nvSpPr>
        <p:spPr>
          <a:xfrm>
            <a:off x="6836613" y="5362432"/>
            <a:ext cx="2044990" cy="2603923"/>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1" name="Picture 22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05098" y="5486400"/>
            <a:ext cx="1175340" cy="1207008"/>
          </a:xfrm>
          <a:prstGeom prst="ellipse">
            <a:avLst/>
          </a:prstGeom>
          <a:noFill/>
          <a:ln w="12700">
            <a:solidFill>
              <a:schemeClr val="bg1">
                <a:lumMod val="75000"/>
              </a:schemeClr>
            </a:solidFill>
          </a:ln>
        </p:spPr>
      </p:pic>
      <p:sp>
        <p:nvSpPr>
          <p:cNvPr id="223" name="TextBox 222"/>
          <p:cNvSpPr txBox="1"/>
          <p:nvPr/>
        </p:nvSpPr>
        <p:spPr>
          <a:xfrm>
            <a:off x="299236" y="6741468"/>
            <a:ext cx="2293901" cy="492443"/>
          </a:xfrm>
          <a:prstGeom prst="rect">
            <a:avLst/>
          </a:prstGeom>
          <a:noFill/>
        </p:spPr>
        <p:txBody>
          <a:bodyPr wrap="square" rtlCol="0">
            <a:spAutoFit/>
          </a:bodyPr>
          <a:lstStyle/>
          <a:p>
            <a:r>
              <a:rPr lang="fi-FI" sz="1600" dirty="0">
                <a:solidFill>
                  <a:schemeClr val="tx1">
                    <a:lumMod val="75000"/>
                    <a:lumOff val="25000"/>
                  </a:schemeClr>
                </a:solidFill>
              </a:rPr>
              <a:t>MATT SMITH</a:t>
            </a:r>
          </a:p>
          <a:p>
            <a:r>
              <a:rPr lang="fi-FI" sz="900" dirty="0" smtClean="0">
                <a:solidFill>
                  <a:schemeClr val="bg1">
                    <a:lumMod val="50000"/>
                  </a:schemeClr>
                </a:solidFill>
              </a:rPr>
              <a:t>Pro </a:t>
            </a:r>
            <a:r>
              <a:rPr lang="fi-FI" sz="900" dirty="0">
                <a:solidFill>
                  <a:schemeClr val="bg1">
                    <a:lumMod val="50000"/>
                  </a:schemeClr>
                </a:solidFill>
              </a:rPr>
              <a:t>Triathlete </a:t>
            </a:r>
            <a:r>
              <a:rPr lang="fi-FI" sz="900" dirty="0" smtClean="0">
                <a:solidFill>
                  <a:schemeClr val="bg1">
                    <a:lumMod val="50000"/>
                  </a:schemeClr>
                </a:solidFill>
              </a:rPr>
              <a:t> |  </a:t>
            </a:r>
            <a:r>
              <a:rPr lang="fi-FI" sz="900" dirty="0" smtClean="0">
                <a:solidFill>
                  <a:schemeClr val="bg1">
                    <a:lumMod val="50000"/>
                  </a:schemeClr>
                </a:solidFill>
                <a:latin typeface="Sakkal Majalla"/>
                <a:cs typeface="Sakkal Majalla"/>
              </a:rPr>
              <a:t> </a:t>
            </a:r>
            <a:r>
              <a:rPr lang="fi-FI" sz="900" dirty="0" smtClean="0">
                <a:solidFill>
                  <a:schemeClr val="bg1">
                    <a:lumMod val="50000"/>
                  </a:schemeClr>
                </a:solidFill>
                <a:latin typeface="Sosa"/>
                <a:cs typeface="Sakkal Majalla"/>
              </a:rPr>
              <a:t> á</a:t>
            </a:r>
            <a:r>
              <a:rPr lang="fi-FI" sz="900" dirty="0" smtClean="0">
                <a:solidFill>
                  <a:schemeClr val="bg1">
                    <a:lumMod val="50000"/>
                  </a:schemeClr>
                </a:solidFill>
                <a:latin typeface="FontAwesome"/>
              </a:rPr>
              <a:t> </a:t>
            </a:r>
            <a:r>
              <a:rPr lang="fi-FI" sz="900" dirty="0" smtClean="0">
                <a:solidFill>
                  <a:schemeClr val="bg1">
                    <a:lumMod val="50000"/>
                  </a:schemeClr>
                </a:solidFill>
              </a:rPr>
              <a:t>280 Subscribers</a:t>
            </a:r>
            <a:endParaRPr lang="fi-FI" sz="900" dirty="0">
              <a:solidFill>
                <a:schemeClr val="bg1">
                  <a:lumMod val="50000"/>
                </a:schemeClr>
              </a:solidFill>
            </a:endParaRPr>
          </a:p>
        </p:txBody>
      </p:sp>
      <p:sp>
        <p:nvSpPr>
          <p:cNvPr id="224" name="TextBox 223"/>
          <p:cNvSpPr txBox="1"/>
          <p:nvPr/>
        </p:nvSpPr>
        <p:spPr>
          <a:xfrm>
            <a:off x="312862" y="7630788"/>
            <a:ext cx="1843023" cy="289441"/>
          </a:xfrm>
          <a:prstGeom prst="roundRect">
            <a:avLst/>
          </a:prstGeom>
          <a:gradFill flip="none" rotWithShape="1">
            <a:gsLst>
              <a:gs pos="0">
                <a:schemeClr val="bg1">
                  <a:lumMod val="95000"/>
                  <a:alpha val="99000"/>
                </a:schemeClr>
              </a:gs>
              <a:gs pos="50000">
                <a:schemeClr val="bg1">
                  <a:lumMod val="95000"/>
                  <a:alpha val="60000"/>
                </a:schemeClr>
              </a:gs>
              <a:gs pos="100000">
                <a:schemeClr val="bg1"/>
              </a:gs>
            </a:gsLst>
            <a:lin ang="16200000" scaled="1"/>
            <a:tileRect/>
          </a:gradFill>
          <a:ln>
            <a:solidFill>
              <a:schemeClr val="bg1">
                <a:lumMod val="85000"/>
              </a:schemeClr>
            </a:solidFill>
          </a:ln>
        </p:spPr>
        <p:txBody>
          <a:bodyPr wrap="square" rtlCol="0">
            <a:spAutoFit/>
          </a:bodyPr>
          <a:lstStyle>
            <a:defPPr>
              <a:defRPr lang="en-US"/>
            </a:defPPr>
            <a:lvl1pPr algn="ctr">
              <a:defRPr sz="1100">
                <a:solidFill>
                  <a:schemeClr val="tx1">
                    <a:lumMod val="65000"/>
                    <a:lumOff val="35000"/>
                  </a:schemeClr>
                </a:solidFill>
              </a:defRPr>
            </a:lvl1pPr>
          </a:lstStyle>
          <a:p>
            <a:r>
              <a:rPr lang="en-US" dirty="0" smtClean="0">
                <a:latin typeface="FontAwesome"/>
              </a:rPr>
              <a:t> </a:t>
            </a:r>
            <a:r>
              <a:rPr lang="en-US" dirty="0" smtClean="0"/>
              <a:t>Subscribed</a:t>
            </a:r>
            <a:endParaRPr lang="en-US" dirty="0"/>
          </a:p>
        </p:txBody>
      </p:sp>
      <p:grpSp>
        <p:nvGrpSpPr>
          <p:cNvPr id="3" name="Group 2"/>
          <p:cNvGrpSpPr/>
          <p:nvPr/>
        </p:nvGrpSpPr>
        <p:grpSpPr>
          <a:xfrm>
            <a:off x="327839" y="7235075"/>
            <a:ext cx="1828046" cy="327200"/>
            <a:chOff x="327839" y="7235075"/>
            <a:chExt cx="1828046" cy="327200"/>
          </a:xfrm>
        </p:grpSpPr>
        <p:sp>
          <p:nvSpPr>
            <p:cNvPr id="225" name="Rounded Rectangle 224"/>
            <p:cNvSpPr/>
            <p:nvPr/>
          </p:nvSpPr>
          <p:spPr>
            <a:xfrm>
              <a:off x="327839" y="7235075"/>
              <a:ext cx="1828046" cy="327200"/>
            </a:xfrm>
            <a:prstGeom prst="roundRect">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30" name="Rounded Rectangle 229"/>
            <p:cNvSpPr/>
            <p:nvPr/>
          </p:nvSpPr>
          <p:spPr>
            <a:xfrm>
              <a:off x="332016" y="7255547"/>
              <a:ext cx="1783223" cy="274320"/>
            </a:xfrm>
            <a:prstGeom prst="roundRect">
              <a:avLst>
                <a:gd name="adj" fmla="val 1763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FontAwesome"/>
                </a:rPr>
                <a:t> </a:t>
              </a:r>
              <a:r>
                <a:rPr lang="en-US" sz="1400" dirty="0" smtClean="0">
                  <a:solidFill>
                    <a:schemeClr val="bg1"/>
                  </a:solidFill>
                  <a:latin typeface="FontAwesome"/>
                </a:rPr>
                <a:t> </a:t>
              </a:r>
              <a:r>
                <a:rPr lang="en-US" sz="1600" b="1" dirty="0" smtClean="0">
                  <a:solidFill>
                    <a:schemeClr val="bg1"/>
                  </a:solidFill>
                </a:rPr>
                <a:t>25</a:t>
              </a:r>
              <a:r>
                <a:rPr lang="en-US" sz="1400" dirty="0" smtClean="0">
                  <a:solidFill>
                    <a:schemeClr val="bg1"/>
                  </a:solidFill>
                </a:rPr>
                <a:t> </a:t>
              </a:r>
              <a:r>
                <a:rPr lang="en-US" sz="1050" dirty="0" smtClean="0">
                  <a:solidFill>
                    <a:schemeClr val="bg1"/>
                  </a:solidFill>
                </a:rPr>
                <a:t>Recommendations</a:t>
              </a:r>
              <a:endParaRPr lang="en-US" sz="1000" dirty="0">
                <a:solidFill>
                  <a:schemeClr val="bg1"/>
                </a:solidFill>
              </a:endParaRPr>
            </a:p>
          </p:txBody>
        </p:sp>
      </p:grpSp>
      <p:sp>
        <p:nvSpPr>
          <p:cNvPr id="238" name="Right Triangle 237"/>
          <p:cNvSpPr/>
          <p:nvPr/>
        </p:nvSpPr>
        <p:spPr>
          <a:xfrm rot="10800000">
            <a:off x="1880150" y="5380196"/>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40" name="TextBox 239"/>
          <p:cNvSpPr txBox="1"/>
          <p:nvPr/>
        </p:nvSpPr>
        <p:spPr>
          <a:xfrm>
            <a:off x="2019115" y="5367070"/>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pic>
        <p:nvPicPr>
          <p:cNvPr id="241" name="Picture 10" descr="http://mahamondo.typepad.com/mahamondo/images/2007/07/29/31321990.jpg"/>
          <p:cNvPicPr>
            <a:picLocks noChangeAspect="1" noChangeArrowheads="1"/>
          </p:cNvPicPr>
          <p:nvPr/>
        </p:nvPicPr>
        <p:blipFill rotWithShape="1">
          <a:blip r:embed="rId9">
            <a:extLst>
              <a:ext uri="{28A0092B-C50C-407E-A947-70E740481C1C}">
                <a14:useLocalDpi xmlns:a14="http://schemas.microsoft.com/office/drawing/2010/main" val="0"/>
              </a:ext>
            </a:extLst>
          </a:blip>
          <a:srcRect r="16166"/>
          <a:stretch/>
        </p:blipFill>
        <p:spPr bwMode="auto">
          <a:xfrm>
            <a:off x="656780" y="5486400"/>
            <a:ext cx="1158355" cy="1203253"/>
          </a:xfrm>
          <a:prstGeom prst="ellipse">
            <a:avLst/>
          </a:prstGeom>
          <a:noFill/>
          <a:ln w="12700">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sp>
        <p:nvSpPr>
          <p:cNvPr id="245" name="TextBox 244"/>
          <p:cNvSpPr txBox="1"/>
          <p:nvPr/>
        </p:nvSpPr>
        <p:spPr>
          <a:xfrm>
            <a:off x="2527242" y="6741468"/>
            <a:ext cx="2293901" cy="492443"/>
          </a:xfrm>
          <a:prstGeom prst="rect">
            <a:avLst/>
          </a:prstGeom>
          <a:noFill/>
        </p:spPr>
        <p:txBody>
          <a:bodyPr wrap="square" rtlCol="0">
            <a:spAutoFit/>
          </a:bodyPr>
          <a:lstStyle/>
          <a:p>
            <a:r>
              <a:rPr lang="fi-FI" sz="1600" dirty="0">
                <a:solidFill>
                  <a:schemeClr val="tx1">
                    <a:lumMod val="75000"/>
                    <a:lumOff val="25000"/>
                  </a:schemeClr>
                </a:solidFill>
              </a:rPr>
              <a:t>LOUIS BOUDREAULT</a:t>
            </a:r>
          </a:p>
          <a:p>
            <a:r>
              <a:rPr lang="fi-FI" sz="900" dirty="0" smtClean="0">
                <a:solidFill>
                  <a:schemeClr val="bg1">
                    <a:lumMod val="50000"/>
                  </a:schemeClr>
                </a:solidFill>
              </a:rPr>
              <a:t>Pro </a:t>
            </a:r>
            <a:r>
              <a:rPr lang="fi-FI" sz="900" dirty="0">
                <a:solidFill>
                  <a:schemeClr val="bg1">
                    <a:lumMod val="50000"/>
                  </a:schemeClr>
                </a:solidFill>
              </a:rPr>
              <a:t>Triathlete </a:t>
            </a:r>
            <a:r>
              <a:rPr lang="fi-FI" sz="900" dirty="0" smtClean="0">
                <a:solidFill>
                  <a:schemeClr val="bg1">
                    <a:lumMod val="50000"/>
                  </a:schemeClr>
                </a:solidFill>
              </a:rPr>
              <a:t> |  </a:t>
            </a:r>
            <a:r>
              <a:rPr lang="fi-FI" sz="900" dirty="0" smtClean="0">
                <a:solidFill>
                  <a:schemeClr val="bg1">
                    <a:lumMod val="50000"/>
                  </a:schemeClr>
                </a:solidFill>
                <a:latin typeface="Sakkal Majalla"/>
                <a:cs typeface="Sakkal Majalla"/>
              </a:rPr>
              <a:t> </a:t>
            </a:r>
            <a:r>
              <a:rPr lang="fi-FI" sz="900" dirty="0" smtClean="0">
                <a:solidFill>
                  <a:schemeClr val="bg1">
                    <a:lumMod val="50000"/>
                  </a:schemeClr>
                </a:solidFill>
                <a:latin typeface="Sosa"/>
                <a:cs typeface="Sakkal Majalla"/>
              </a:rPr>
              <a:t> á</a:t>
            </a:r>
            <a:r>
              <a:rPr lang="fi-FI" sz="900" dirty="0" smtClean="0">
                <a:solidFill>
                  <a:schemeClr val="bg1">
                    <a:lumMod val="50000"/>
                  </a:schemeClr>
                </a:solidFill>
                <a:latin typeface="FontAwesome"/>
              </a:rPr>
              <a:t> </a:t>
            </a:r>
            <a:r>
              <a:rPr lang="fi-FI" sz="900" dirty="0" smtClean="0">
                <a:solidFill>
                  <a:schemeClr val="bg1">
                    <a:lumMod val="50000"/>
                  </a:schemeClr>
                </a:solidFill>
              </a:rPr>
              <a:t>90 Subscribers</a:t>
            </a:r>
            <a:endParaRPr lang="fi-FI" sz="900" dirty="0">
              <a:solidFill>
                <a:schemeClr val="bg1">
                  <a:lumMod val="50000"/>
                </a:schemeClr>
              </a:solidFill>
            </a:endParaRPr>
          </a:p>
        </p:txBody>
      </p:sp>
      <p:sp>
        <p:nvSpPr>
          <p:cNvPr id="246" name="TextBox 245"/>
          <p:cNvSpPr txBox="1"/>
          <p:nvPr/>
        </p:nvSpPr>
        <p:spPr>
          <a:xfrm>
            <a:off x="2540868" y="7630788"/>
            <a:ext cx="1843023" cy="289441"/>
          </a:xfrm>
          <a:prstGeom prst="roundRect">
            <a:avLst/>
          </a:prstGeom>
          <a:gradFill flip="none" rotWithShape="1">
            <a:gsLst>
              <a:gs pos="0">
                <a:schemeClr val="bg1">
                  <a:lumMod val="95000"/>
                  <a:alpha val="99000"/>
                </a:schemeClr>
              </a:gs>
              <a:gs pos="50000">
                <a:schemeClr val="bg1">
                  <a:lumMod val="95000"/>
                  <a:alpha val="60000"/>
                </a:schemeClr>
              </a:gs>
              <a:gs pos="100000">
                <a:schemeClr val="bg1"/>
              </a:gs>
            </a:gsLst>
            <a:lin ang="16200000" scaled="1"/>
            <a:tileRect/>
          </a:gradFill>
          <a:ln>
            <a:solidFill>
              <a:schemeClr val="bg1">
                <a:lumMod val="85000"/>
              </a:schemeClr>
            </a:solidFill>
          </a:ln>
        </p:spPr>
        <p:txBody>
          <a:bodyPr wrap="square" rtlCol="0">
            <a:spAutoFit/>
          </a:bodyPr>
          <a:lstStyle>
            <a:defPPr>
              <a:defRPr lang="en-US"/>
            </a:defPPr>
            <a:lvl1pPr algn="ctr">
              <a:defRPr sz="1100">
                <a:solidFill>
                  <a:schemeClr val="tx1">
                    <a:lumMod val="65000"/>
                    <a:lumOff val="35000"/>
                  </a:schemeClr>
                </a:solidFill>
                <a:latin typeface="FontAwesome"/>
              </a:defRPr>
            </a:lvl1pPr>
          </a:lstStyle>
          <a:p>
            <a:r>
              <a:rPr lang="en-US" dirty="0"/>
              <a:t> </a:t>
            </a:r>
            <a:r>
              <a:rPr lang="en-US" dirty="0">
                <a:latin typeface="+mn-lt"/>
              </a:rPr>
              <a:t>Subscribed</a:t>
            </a:r>
          </a:p>
        </p:txBody>
      </p:sp>
      <p:sp>
        <p:nvSpPr>
          <p:cNvPr id="277" name="Right Triangle 276"/>
          <p:cNvSpPr/>
          <p:nvPr/>
        </p:nvSpPr>
        <p:spPr>
          <a:xfrm rot="10800000">
            <a:off x="4108156" y="5380196"/>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319" name="TextBox 318"/>
          <p:cNvSpPr txBox="1"/>
          <p:nvPr/>
        </p:nvSpPr>
        <p:spPr>
          <a:xfrm>
            <a:off x="4247121" y="5367070"/>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322" name="TextBox 321"/>
          <p:cNvSpPr txBox="1"/>
          <p:nvPr/>
        </p:nvSpPr>
        <p:spPr>
          <a:xfrm>
            <a:off x="4748443" y="6741468"/>
            <a:ext cx="2293901" cy="492443"/>
          </a:xfrm>
          <a:prstGeom prst="rect">
            <a:avLst/>
          </a:prstGeom>
          <a:noFill/>
        </p:spPr>
        <p:txBody>
          <a:bodyPr wrap="square" rtlCol="0">
            <a:spAutoFit/>
          </a:bodyPr>
          <a:lstStyle/>
          <a:p>
            <a:r>
              <a:rPr lang="fi-FI" sz="1600" dirty="0">
                <a:solidFill>
                  <a:schemeClr val="tx1">
                    <a:lumMod val="75000"/>
                    <a:lumOff val="25000"/>
                  </a:schemeClr>
                </a:solidFill>
              </a:rPr>
              <a:t>MIKE AUSTIN</a:t>
            </a:r>
          </a:p>
          <a:p>
            <a:r>
              <a:rPr lang="fi-FI" sz="900" dirty="0" smtClean="0">
                <a:solidFill>
                  <a:schemeClr val="bg1">
                    <a:lumMod val="50000"/>
                  </a:schemeClr>
                </a:solidFill>
              </a:rPr>
              <a:t>Triathlon   |  </a:t>
            </a:r>
            <a:r>
              <a:rPr lang="fi-FI" sz="900" dirty="0" smtClean="0">
                <a:solidFill>
                  <a:schemeClr val="bg1">
                    <a:lumMod val="50000"/>
                  </a:schemeClr>
                </a:solidFill>
                <a:latin typeface="Sakkal Majalla"/>
                <a:cs typeface="Sakkal Majalla"/>
              </a:rPr>
              <a:t> </a:t>
            </a:r>
            <a:r>
              <a:rPr lang="fi-FI" sz="900" dirty="0" smtClean="0">
                <a:solidFill>
                  <a:schemeClr val="bg1">
                    <a:lumMod val="50000"/>
                  </a:schemeClr>
                </a:solidFill>
                <a:latin typeface="Sosa"/>
                <a:cs typeface="Sakkal Majalla"/>
              </a:rPr>
              <a:t> á</a:t>
            </a:r>
            <a:r>
              <a:rPr lang="fi-FI" sz="900" dirty="0" smtClean="0">
                <a:solidFill>
                  <a:schemeClr val="bg1">
                    <a:lumMod val="50000"/>
                  </a:schemeClr>
                </a:solidFill>
                <a:latin typeface="FontAwesome"/>
              </a:rPr>
              <a:t> </a:t>
            </a:r>
            <a:r>
              <a:rPr lang="fi-FI" sz="900" dirty="0" smtClean="0">
                <a:solidFill>
                  <a:schemeClr val="bg1">
                    <a:lumMod val="50000"/>
                  </a:schemeClr>
                </a:solidFill>
              </a:rPr>
              <a:t>200 Subscribers</a:t>
            </a:r>
            <a:endParaRPr lang="fi-FI" sz="900" dirty="0">
              <a:solidFill>
                <a:schemeClr val="bg1">
                  <a:lumMod val="50000"/>
                </a:schemeClr>
              </a:solidFill>
            </a:endParaRPr>
          </a:p>
        </p:txBody>
      </p:sp>
      <p:sp>
        <p:nvSpPr>
          <p:cNvPr id="323" name="TextBox 322"/>
          <p:cNvSpPr txBox="1"/>
          <p:nvPr/>
        </p:nvSpPr>
        <p:spPr>
          <a:xfrm>
            <a:off x="4738216" y="7630788"/>
            <a:ext cx="1843023" cy="289441"/>
          </a:xfrm>
          <a:prstGeom prst="roundRect">
            <a:avLst/>
          </a:prstGeom>
          <a:gradFill flip="none" rotWithShape="1">
            <a:gsLst>
              <a:gs pos="0">
                <a:schemeClr val="bg1">
                  <a:lumMod val="95000"/>
                  <a:alpha val="99000"/>
                </a:schemeClr>
              </a:gs>
              <a:gs pos="50000">
                <a:schemeClr val="bg1">
                  <a:lumMod val="95000"/>
                  <a:alpha val="60000"/>
                </a:schemeClr>
              </a:gs>
              <a:gs pos="100000">
                <a:schemeClr val="bg1"/>
              </a:gs>
            </a:gsLst>
            <a:lin ang="16200000" scaled="1"/>
            <a:tileRect/>
          </a:gradFill>
          <a:ln>
            <a:solidFill>
              <a:schemeClr val="bg1">
                <a:lumMod val="85000"/>
              </a:schemeClr>
            </a:solidFill>
          </a:ln>
        </p:spPr>
        <p:txBody>
          <a:bodyPr wrap="square" rtlCol="0">
            <a:spAutoFit/>
          </a:bodyPr>
          <a:lstStyle>
            <a:defPPr>
              <a:defRPr lang="en-US"/>
            </a:defPPr>
            <a:lvl1pPr algn="ctr">
              <a:defRPr sz="1100">
                <a:solidFill>
                  <a:schemeClr val="tx1">
                    <a:lumMod val="65000"/>
                    <a:lumOff val="35000"/>
                  </a:schemeClr>
                </a:solidFill>
                <a:latin typeface="FontAwesome"/>
              </a:defRPr>
            </a:lvl1pPr>
          </a:lstStyle>
          <a:p>
            <a:r>
              <a:rPr lang="en-US" dirty="0"/>
              <a:t> </a:t>
            </a:r>
            <a:r>
              <a:rPr lang="en-US" dirty="0">
                <a:latin typeface="+mn-lt"/>
              </a:rPr>
              <a:t>Subscribed</a:t>
            </a:r>
          </a:p>
        </p:txBody>
      </p:sp>
      <p:pic>
        <p:nvPicPr>
          <p:cNvPr id="339" name="Picture 338" descr="iamge"/>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6420"/>
          <a:stretch/>
        </p:blipFill>
        <p:spPr bwMode="auto">
          <a:xfrm>
            <a:off x="5107072" y="5486400"/>
            <a:ext cx="1163017" cy="1207008"/>
          </a:xfrm>
          <a:prstGeom prst="ellipse">
            <a:avLst/>
          </a:prstGeom>
          <a:noFill/>
          <a:ln w="12700">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370" name="TextBox 369"/>
          <p:cNvSpPr txBox="1"/>
          <p:nvPr/>
        </p:nvSpPr>
        <p:spPr>
          <a:xfrm>
            <a:off x="6886087" y="6729617"/>
            <a:ext cx="2293901" cy="492443"/>
          </a:xfrm>
          <a:prstGeom prst="rect">
            <a:avLst/>
          </a:prstGeom>
          <a:noFill/>
        </p:spPr>
        <p:txBody>
          <a:bodyPr wrap="square" rtlCol="0">
            <a:spAutoFit/>
          </a:bodyPr>
          <a:lstStyle/>
          <a:p>
            <a:r>
              <a:rPr lang="fi-FI" sz="1600" dirty="0">
                <a:solidFill>
                  <a:schemeClr val="tx1">
                    <a:lumMod val="75000"/>
                    <a:lumOff val="25000"/>
                  </a:schemeClr>
                </a:solidFill>
              </a:rPr>
              <a:t>ROB KRAR</a:t>
            </a:r>
          </a:p>
          <a:p>
            <a:r>
              <a:rPr lang="fi-FI" sz="900" dirty="0" smtClean="0">
                <a:solidFill>
                  <a:schemeClr val="bg1">
                    <a:lumMod val="50000"/>
                  </a:schemeClr>
                </a:solidFill>
              </a:rPr>
              <a:t>Ultra- Marathon  </a:t>
            </a:r>
            <a:r>
              <a:rPr lang="fi-FI" sz="900" dirty="0" smtClean="0">
                <a:solidFill>
                  <a:schemeClr val="bg1">
                    <a:lumMod val="50000"/>
                  </a:schemeClr>
                </a:solidFill>
                <a:latin typeface="Sakkal Majalla"/>
                <a:cs typeface="Sakkal Majalla"/>
              </a:rPr>
              <a:t> </a:t>
            </a:r>
            <a:r>
              <a:rPr lang="fi-FI" sz="900" dirty="0" smtClean="0">
                <a:solidFill>
                  <a:schemeClr val="bg1">
                    <a:lumMod val="50000"/>
                  </a:schemeClr>
                </a:solidFill>
                <a:latin typeface="Sosa"/>
                <a:cs typeface="Sakkal Majalla"/>
              </a:rPr>
              <a:t> á</a:t>
            </a:r>
            <a:r>
              <a:rPr lang="fi-FI" sz="900" dirty="0" smtClean="0">
                <a:solidFill>
                  <a:schemeClr val="bg1">
                    <a:lumMod val="50000"/>
                  </a:schemeClr>
                </a:solidFill>
                <a:latin typeface="FontAwesome"/>
              </a:rPr>
              <a:t> </a:t>
            </a:r>
            <a:r>
              <a:rPr lang="fi-FI" sz="900" dirty="0" smtClean="0">
                <a:solidFill>
                  <a:schemeClr val="bg1">
                    <a:lumMod val="50000"/>
                  </a:schemeClr>
                </a:solidFill>
              </a:rPr>
              <a:t>200 Subscribers</a:t>
            </a:r>
            <a:endParaRPr lang="fi-FI" sz="900" dirty="0">
              <a:solidFill>
                <a:schemeClr val="bg1">
                  <a:lumMod val="50000"/>
                </a:schemeClr>
              </a:solidFill>
            </a:endParaRPr>
          </a:p>
        </p:txBody>
      </p:sp>
      <p:sp>
        <p:nvSpPr>
          <p:cNvPr id="372" name="TextBox 371"/>
          <p:cNvSpPr txBox="1"/>
          <p:nvPr/>
        </p:nvSpPr>
        <p:spPr>
          <a:xfrm>
            <a:off x="6918763" y="7618937"/>
            <a:ext cx="1843023" cy="289441"/>
          </a:xfrm>
          <a:prstGeom prst="roundRect">
            <a:avLst/>
          </a:prstGeom>
          <a:gradFill flip="none" rotWithShape="1">
            <a:gsLst>
              <a:gs pos="0">
                <a:schemeClr val="bg1">
                  <a:lumMod val="95000"/>
                  <a:alpha val="99000"/>
                </a:schemeClr>
              </a:gs>
              <a:gs pos="50000">
                <a:schemeClr val="bg1">
                  <a:lumMod val="95000"/>
                  <a:alpha val="60000"/>
                </a:schemeClr>
              </a:gs>
              <a:gs pos="100000">
                <a:schemeClr val="bg1"/>
              </a:gs>
            </a:gsLst>
            <a:lin ang="16200000" scaled="1"/>
            <a:tileRect/>
          </a:gradFill>
          <a:ln>
            <a:solidFill>
              <a:schemeClr val="bg1">
                <a:lumMod val="85000"/>
              </a:schemeClr>
            </a:solidFill>
          </a:ln>
        </p:spPr>
        <p:txBody>
          <a:bodyPr wrap="square" rtlCol="0">
            <a:spAutoFit/>
          </a:bodyPr>
          <a:lstStyle>
            <a:defPPr>
              <a:defRPr lang="en-US"/>
            </a:defPPr>
            <a:lvl1pPr algn="ctr">
              <a:defRPr sz="1100">
                <a:solidFill>
                  <a:schemeClr val="tx1">
                    <a:lumMod val="65000"/>
                    <a:lumOff val="35000"/>
                  </a:schemeClr>
                </a:solidFill>
                <a:latin typeface="FontAwesome"/>
              </a:defRPr>
            </a:lvl1pPr>
          </a:lstStyle>
          <a:p>
            <a:r>
              <a:rPr lang="en-US" dirty="0"/>
              <a:t> </a:t>
            </a:r>
            <a:r>
              <a:rPr lang="en-US" dirty="0">
                <a:latin typeface="+mn-lt"/>
              </a:rPr>
              <a:t>Subscribed</a:t>
            </a:r>
          </a:p>
        </p:txBody>
      </p:sp>
      <p:pic>
        <p:nvPicPr>
          <p:cNvPr id="382" name="Picture 2" descr="http://2.bp.blogspot.com/-KhiPUzZvK4I/Utlgr5QQHmI/AAAAAAAADCc/Dlutcs1Nbts/s1600/UltraRunning+magazine+cover.jp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7827" t="4047" r="23739" b="57316"/>
          <a:stretch/>
        </p:blipFill>
        <p:spPr bwMode="auto">
          <a:xfrm>
            <a:off x="7266804" y="5483543"/>
            <a:ext cx="1170470" cy="1207008"/>
          </a:xfrm>
          <a:prstGeom prst="ellipse">
            <a:avLst/>
          </a:prstGeom>
          <a:noFill/>
          <a:ln w="12700">
            <a:solidFill>
              <a:schemeClr val="bg1">
                <a:lumMod val="75000"/>
              </a:schemeClr>
            </a:solidFill>
          </a:ln>
          <a:extLst>
            <a:ext uri="{909E8E84-426E-40DD-AFC4-6F175D3DCCD1}">
              <a14:hiddenFill xmlns:a14="http://schemas.microsoft.com/office/drawing/2010/main">
                <a:solidFill>
                  <a:srgbClr val="FFFFFF"/>
                </a:solidFill>
              </a14:hiddenFill>
            </a:ext>
          </a:extLst>
        </p:spPr>
      </p:pic>
      <p:sp>
        <p:nvSpPr>
          <p:cNvPr id="384" name="Right Triangle 383"/>
          <p:cNvSpPr/>
          <p:nvPr/>
        </p:nvSpPr>
        <p:spPr>
          <a:xfrm rot="10800000">
            <a:off x="6302183" y="5374283"/>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385" name="TextBox 384"/>
          <p:cNvSpPr txBox="1"/>
          <p:nvPr/>
        </p:nvSpPr>
        <p:spPr>
          <a:xfrm>
            <a:off x="6441148" y="5361157"/>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386" name="Right Triangle 385"/>
          <p:cNvSpPr/>
          <p:nvPr/>
        </p:nvSpPr>
        <p:spPr>
          <a:xfrm rot="10800000">
            <a:off x="8473319" y="5362983"/>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387" name="TextBox 386"/>
          <p:cNvSpPr txBox="1"/>
          <p:nvPr/>
        </p:nvSpPr>
        <p:spPr>
          <a:xfrm>
            <a:off x="8612284" y="5349857"/>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390" name="Chevron 389"/>
          <p:cNvSpPr/>
          <p:nvPr/>
        </p:nvSpPr>
        <p:spPr>
          <a:xfrm rot="5400000">
            <a:off x="4503538" y="7936745"/>
            <a:ext cx="193088" cy="77879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1" name="TextBox 390"/>
          <p:cNvSpPr txBox="1"/>
          <p:nvPr/>
        </p:nvSpPr>
        <p:spPr>
          <a:xfrm>
            <a:off x="1815135" y="8825691"/>
            <a:ext cx="5319343" cy="369332"/>
          </a:xfrm>
          <a:prstGeom prst="rect">
            <a:avLst/>
          </a:prstGeom>
          <a:noFill/>
        </p:spPr>
        <p:txBody>
          <a:bodyPr wrap="square" rtlCol="0">
            <a:spAutoFit/>
          </a:bodyPr>
          <a:lstStyle/>
          <a:p>
            <a:pPr algn="ctr"/>
            <a:r>
              <a:rPr lang="fi-FI" b="1" dirty="0" smtClean="0">
                <a:solidFill>
                  <a:schemeClr val="tx1">
                    <a:lumMod val="85000"/>
                    <a:lumOff val="15000"/>
                  </a:schemeClr>
                </a:solidFill>
              </a:rPr>
              <a:t>TOP RECOMMENDATIONS</a:t>
            </a:r>
            <a:endParaRPr lang="en-US" dirty="0">
              <a:solidFill>
                <a:schemeClr val="tx1">
                  <a:lumMod val="85000"/>
                  <a:lumOff val="15000"/>
                </a:schemeClr>
              </a:solidFill>
            </a:endParaRPr>
          </a:p>
        </p:txBody>
      </p:sp>
      <p:sp>
        <p:nvSpPr>
          <p:cNvPr id="466" name="Rectangle 465"/>
          <p:cNvSpPr/>
          <p:nvPr/>
        </p:nvSpPr>
        <p:spPr>
          <a:xfrm>
            <a:off x="2453108" y="9643261"/>
            <a:ext cx="2044990" cy="338930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8" name="Right Triangle 467"/>
          <p:cNvSpPr/>
          <p:nvPr/>
        </p:nvSpPr>
        <p:spPr>
          <a:xfrm rot="10800000">
            <a:off x="4102546" y="9649174"/>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469" name="TextBox 468"/>
          <p:cNvSpPr txBox="1"/>
          <p:nvPr/>
        </p:nvSpPr>
        <p:spPr>
          <a:xfrm>
            <a:off x="4241511" y="9636048"/>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452" name="Rectangle 451"/>
          <p:cNvSpPr/>
          <p:nvPr/>
        </p:nvSpPr>
        <p:spPr>
          <a:xfrm>
            <a:off x="262358" y="9643261"/>
            <a:ext cx="2044990" cy="338930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4" name="Right Triangle 453"/>
          <p:cNvSpPr/>
          <p:nvPr/>
        </p:nvSpPr>
        <p:spPr>
          <a:xfrm rot="10800000">
            <a:off x="1911796" y="9649174"/>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455" name="TextBox 454"/>
          <p:cNvSpPr txBox="1"/>
          <p:nvPr/>
        </p:nvSpPr>
        <p:spPr>
          <a:xfrm>
            <a:off x="2050761" y="9636048"/>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486" name="Rectangle 485"/>
          <p:cNvSpPr/>
          <p:nvPr/>
        </p:nvSpPr>
        <p:spPr>
          <a:xfrm>
            <a:off x="4643858" y="9643261"/>
            <a:ext cx="2044990" cy="338930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9" name="Right Triangle 488"/>
          <p:cNvSpPr/>
          <p:nvPr/>
        </p:nvSpPr>
        <p:spPr>
          <a:xfrm rot="10800000">
            <a:off x="6293296" y="9649174"/>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490" name="TextBox 489"/>
          <p:cNvSpPr txBox="1"/>
          <p:nvPr/>
        </p:nvSpPr>
        <p:spPr>
          <a:xfrm>
            <a:off x="6432261" y="9636048"/>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500" name="Rectangle 499"/>
          <p:cNvSpPr/>
          <p:nvPr/>
        </p:nvSpPr>
        <p:spPr>
          <a:xfrm>
            <a:off x="6834607" y="9643261"/>
            <a:ext cx="2044990" cy="338930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3" name="Right Triangle 502"/>
          <p:cNvSpPr/>
          <p:nvPr/>
        </p:nvSpPr>
        <p:spPr>
          <a:xfrm rot="10800000">
            <a:off x="8484045" y="9649174"/>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504" name="TextBox 503"/>
          <p:cNvSpPr txBox="1"/>
          <p:nvPr/>
        </p:nvSpPr>
        <p:spPr>
          <a:xfrm>
            <a:off x="8623010" y="9636048"/>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519" name="Chevron 518"/>
          <p:cNvSpPr/>
          <p:nvPr/>
        </p:nvSpPr>
        <p:spPr>
          <a:xfrm rot="5400000">
            <a:off x="4458321" y="12925257"/>
            <a:ext cx="193088" cy="77879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6" name="AutoShape 38" descr="data:image/jpeg;base64,/9j/4AAQSkZJRgABAQAAAQABAAD/2wCEAAkGBxQSEhQUEBQUFRQVFRUUFxUWFhQVFBgXFBcWFxUYFRcYHCggGBolHBQVIjEhJSkrLi4uFx8zODQsNygtLisBCgoKDg0OGxAQGywkHyQsLCwsLS4sLCwsLCwsLCwsLCwsLywsLCwsLCwsLCwvLCwsLSwsLC0sLSwsLCwsLCwsLP/AABEIALgBEgMBIgACEQEDEQH/xAAcAAABBQEBAQAAAAAAAAAAAAACAQMEBQYABwj/xABAEAACAQIEAwYCBwYFBQEBAAABAgMAEQQSITEFQVEGEyJhcYEykQcUQlKhsdEjYnKCksEkM1Pw8RUWQ6LhsmP/xAAZAQADAQEBAAAAAAAAAAAAAAAAAQMCBAX/xAAtEQACAgEDAgQFBQEBAAAAAAAAAQIRAxIhMQQTIkFRcWGBkaHRFLHB8PEyUv/aAAwDAQACEQMRAD8AvQKMCuAowtemeYcBRgVwFGBSAQCiAogtEBSsBAKIClAogKABApbUQFFalYAgUoFFSgUADS2orUuWgdAUtqPLXZaLCgLUlOZa7LRY6G66jtSFaLFR5p9JmOxmGljaLESCCW4CqFBVlGouBc3GvzrBzY+W5aR5jfQSMzltfiFiSK9S+lPhzPhRKrLaI6owBUhyBmBtdWH5E15Vwrh7TllRjmX7u1huda5sjqR14lcdjc9nuMPHHeXDHFxoL98WjiKKx+y3hZTc73J2rT4PtPE0qoGcxSXCM4XMGG6ll0cdDoeteZf9KxEIZTlkTQGOQ2JubDIGAza9B0qfxHh2KgiT/DlMjK692+Z1YHwkDrfoK6cebBp3fy/BOeDLfB7ARSUmFxHeosmV1zKCVkXI4JGt1vprenCKE7ItUxsigIp0iktTMjJFARTxFARRYDJFART5FARTsBkimyKeNARTAbrqK1LQMfUUYFcBRAVkQoFGBXAUQpMBRSgUoFEBQM4CiFdSikB1qUClAogKBghaLLRCltQANqW1Faor41A4QyRrb4i7qthzCg7t+VFCbpbkqNc2bLY5RdtRpTbyAbnXpz+VR+C8BUySTYdw0bsGzZTlJ0zlWPxg9Rz51dvgYEYPLcsbhQbk6C5Cqu+l6h1GRw2hT9/L8/Yv0+NT3kml+/4+5n/+o3YKoFjpc3vflpUfH8RaMn8B66itbhMZA7qiwrZlD5iqAWPw+ZJtVX2s4eoyOqgAXU20Gux/C3vXl5O/Jau5svRV/J6+JdPB6e39XZlUxmJkOjZR5Af3pxcOb3ZnLHnc71KWdU0NR5uJAGw9qhLLN+bLrHBcRX0K3tBhzMoSYs0YIIBtbML2zdfXlWam7OdyHfDtZwVZL/C6gq+VgOtiK3ceKDqVIBPKsTx7indZo+Y2A3sdrVqOSbfNieOCV1RKwcseOdHZD3cah8huF7xy2mo8QXLp6ij4NPjX4gIgA2FiLMruCxVD9kSHVmvsDe1ZvsZxJsrxi7OWsq31tsAL+d9K9P4Fwd4gGlkJYg3QWEYJ523ze9q7MGOXc24RxZ8se3u92WxpCKIikr1DyaAIoCKdNCRTsQ2aAinCKE0ANEUJpwigIpgNMKAinWFAwphQ3auorV1AD4o1FCKcWsgFSikogKQBCjFCKMUDOtRAUlEKQxRRAUgohQBwpa6loApu1eJnjw7HCIXlOlxbwruzancAG3maj/R72SjeNMRiQsrGzqL51N9Q75vEW30O1Uf0qdoWghEMbBWluG1OfLzC22GoudN9OdvOeyfaDE4RwcNKyC9ym8R9UOnuLGsyzSinGPmVhjT3Z9O8QlYq0aEIxAVTex2JuLXsDYjroaroeF2ykk/GsgU6ANYKdbZjccjbX1rK8G+lOB4v8XeF7X8IaRT5qVHhv91vmaoeOfSPLMpGEtGQbWa3esLaHXwgEdL7A8q5odO8kvydMs2iNHp7JHEguyqFGlyFAAsSAd9xtfmarsRxuKRSpvIrC3hUlSNtGNhXneC7Rd9HaW5kIGZtWIbXu5fRrEMBsQ3QVVv2gkCukZt3fi8VgbXsQAd9eXqRcVmcZQyaGtq5HGSlDUnvfBZdqJniey3yHVS5GYWOxK3vWRXjUn1mNSbC9iPX3qTjuOSygI8Uhe+ZPATm5HKLdKAdlMYA+LnTuo48rZXI7xhcDRQTl352rneHxOlsdKzLQre9mxwmLymr3gGAicGZo0MmZlEhUFwLWsrbjntWawq51BG9q2PZkf4ZPV//ANt/asdDG8r9jXXyrEvca4L2Xw2FULDGpIZnEjhXlu375F/Kre1FQmvYSrg8ZtsEihIozQmgAaEiipDTExs0JozQGkIA0Bpw0DUwGzQGjNAa0ANdXUtAx0U4KBaMVkQdEKGiFIAxRChFGKBiilFIKIUDFFFSCioEVXH+CSY1RDHMIvDI972JYLaP+XMdfUUz2TkdY2w8zh5sMwjcg3BBAZSCdxqRf901G7XYpUfDqy6s7Wa9j4QPCRzBve23hFUXFuKrw+VMTGq2lISRS1rqdcwA0zCxty1IqTlUjDzpTWKufM877b8V+s4uRrWCM0frlY3JHrp7VV4VwBTnaHERyYqd4M3dPIzLmFj4tTcepNRI3qT5O9LYs8eQyXW+Yae1RsFxAKmSW5ytmT92+4Gl/wAbVPwEoZdR5VX4zBgvYELe+5AAsL78tqcZOLtCaT2YWE7QSQtmguhGxH9+ta7sd2/w8DXxWGHeNfNiU8TknclW2H8J9qxkGDW1zrerzsrwxZ8XDGwXLnDNt8KeIg/ID3pPLJK2xrHFuqPcOEcbgxS5sNKkg5hT4h/Eu6+9OcXwQngliO0kbp/UCAfnWA+kHgZgKYzCExMDlcx+Df4G09wfUUzwX6S5EsuMjDj/AFE8L+67H2tRi6iM47mcnTShLYruzmOYDI/xKSjeTKbMPmK9C7IzlklVr+CXT+FkQ6e+avPeIyxLjmeJv2OJAxCEaAFyRICORDAkjzrYcLx3dHwOhzABg1wNL2II9TXFjksOZ3wellg8/TquTYUhqsHFrDxxtbqhDr+FSU4hGdif6W/SvRjnxy4kjypdPljzFkg0Jpk46PNlLWYi4BBFwOmlCMahNgT8jWnmxrmS+olgyf8Al/QfoTUebiMSWzyIlzYZiFuegvz1qSa2pKStE5RadMbNCaNqA0zIJps04abNMQBps04aA00MGurq6gY8tGKBaNaRkOiFDRCkMNaMUAoxQAtEKGiFBoIUQoRRCkIxv0p4EvhFljH7WGVCrC91DnK3lbVb36Vl+03BmmwzTCzHuluLm4K2JI5EaCvVMbhVljeN/hdWQ9bMLaedVeB7NpEwPeSuoW3duVK3vcNoBc8rbVOcLZiayaouDWx86GEgBm0B2vcE+nWkvbSvf/pI4R9ZwEwVM0kYEkdlzN4WBYLz1W+1fP8AYW55r+1v1vUpLSzug9aJmDmym/KrDFx5l9qqsOh6Vc4WJrEHdRex0Nj6+n4UhlMIZGNkWRv4QzflV12dgxWHl736viPgI/ypOZHl5Ve/Rzxn6tjQjG0eIAjPQPf9mfn4f5q9mxOIWNWdzZVBJPkK121Nbme64SVI8tTtV36Ph5lKllylXBVh0Nj5gVh2O4O/6V6NxjAPxFxJJcKt+7Tko87bsbamsBxuDuZXTnf8wDXDBw1OMDuyKTinNbl92W4E2PheNGCSQyZ1cgkAMoDIbcidfarybsZjlAyNE5HIOVv/AFL/AHpjsB2hw2BgKT94JZXMjEIcoGioBzOgv7072r7amcImEeaFQxLsAis620ykk5bHqNa6u1jcblyc3fyqVR4MjNjuIwkv3eJjUE65HKWU2N9LHY61oeEdscTNGSkMsgVSWK7ADcg6X9BeqGDheMx0Es5Z58jZbmbZha4EZFiNfKp3D+FY5XVcUs8RlYLnaPPHoPBfIrFLa6Aa3qcsEGtkUjmlGVSl7+Zajt46jK0bxrKotmDBmswOZf11386s8P2gYugsLNfVtyRrbLob26HloDT2B7IlVH1meSS7bwxyKcpK7B4d9W1vaoXaDsQBI/cu5jsO5DH9tJKQPCw0you5NtulS/TNtbHY+qw6H4t622rf7/wazgsTMTIzsyEWRWKuo11ZTlD+Vm6GrdqhcEwBggjiJzFV1bqxNzbyuTUw16WLGoRUUeJlyOcnJgtQGiagJqhIQ02aM0BpgAaBqM02aEAldSV1MY8KMU2KcFIQ5RCgFEKQIcFEKACjFABUopKUCg0GKUUgFEBSEdS11dQB1eI/S9wvusaJFFlmjDaaDOnhb8Mp969urzv6VcCJsOJb+KOXIg+8gU97b+bX+Qdalm/5OjpreRJK7PHDKy7G1TsRxQyd2zfGoKs1rZgLZT69f/taz6KpIji2imjR1mjZVzKGsV8QAvtcZ/kKY7Udk0wGKUOC+GlJ7tiT4drq3Urcb7iob6dRdpa9JD4ZwOfFWbDraxBzk5VWxve/Mi2wr07jHE+8iSKd0UiNppcpJzNFpHGAbeJ28VuQA3qDwGV4SInA0AKEfCynYiqv6QOCPMqOi5iG+EAG4f8AQgVxrqW5aXsmda6aEVqq2ibxftaMEkYjRJc6gswbwKSAWUFbkkZgLkDnXnnHeKriZO9ylX0BC3y2HqLg+dAcLJBKqrHaUEWSwJJPwiw3vtX0XwrsrhBG3eJCTIieHKqsjZAHswOpJ1vVseOKdxRLJNtO38n/AIfPHEOOvMVL2YgEDe/vYa7U0ccCBsCSL+Fjzr3NOxkIyg4dbEwDMr5muEYMWsRazWJ35UnbqXBcJgEkUWHMrMO5iKZmZgRmZmvfKBfW3QVejnTp2YP6LeIFhPhSAFZ1Yt8IW/hcW6mwA8z6V6rXhfYvHmPHBpiGWf8AzeX+cbE2G1mynytXteAnLGRGveJ8mY28Qyhg1h5G3qKvjexDMvESKYGHUOX3YjLc8l6L0HXrUq1CRVLJDdCacIpCKYDJFART5FARQIaIpsiniKE0CGDQMtPEUJFMBm1LR5a6ixhgUYFNg0atSEOAUSihBog1ADgohQBqIGgYYFFQZqoe0valML4EHeTkXCclB2aQ8h5bmst1yNKzQSyqgLOyqo3LEKB6k1QYrtrhUNkZ5T0iUsPmbA+1ef8AE8bJNeTGS3HJSbRr/Cg3P49a7gmeQ/4bD4iVR9tT3a3/AHWNh+NQeVv/AJRZYkuTZv2/jBt9Xn98gPyJqRB26w5+NJo/NkBX5qazC8Kx8hDx4WBQRcd5KGe22p604nDsUt1mwwiuD+1jOZVJ52jDH8KXcyJW0bhihOWlP70bDEcfjZR9XvNm0ZkKgRgkDNJmIK7n5XNqz+G4UmOkaNbnC4eIwxkknM5BAa/O5OYnyXrWb49iZskKAwTTMzZHgLd5ddHLqgAswsTcXBzGtF2N7QLCghmAUZr94NPE2+Yf7sOo2zKXckk+DrxP9NCcknreyfkk+fnW3s2edwYd8LOk0ehikBZQfEO7N20+7ow969k7ZYKHFYKQSMFUqHjfmH0MZXrfQW53NYXtthu6xb2AKyjvVJ1FnuGA5fFmPvUjhOLlxEeHhO0KlV3N9TlZvMLYD0NcsM7xa4S8uD0Ou6OOWOLqceylyvR/AueysDtho/rAAeElcw1BHIA/KpuNxoN0C3JIAPT/AGKnyRLFEqLsNT5k7k1FwESGMyZgZHJAHRdNfK/9q4eWJUkN8A7PoZhiXALICsXkTfO589gOmtamm4lCgKNgLUGKxSxoXkYKq7k172LH24KJ4OSby5LXnwdicQEyjTM7rGi3tmdzZR/cnkAa8i7ccPnxOOZI1MksbGBgNEDasApO9l8TclBG+503b+aVsPgMbg3Z7YrLkXYyoxMS23IujA9c3pa6kxv1dWxnECpxMtgVjGi9IYR7DMx3IuTYADOrXxwblHt7Pkwvars4mAhwVlVpy7iRyCVbwC43Gg0sPU1e9n+0czSlSveyIilwrKudAlowlx43uC2/2vasl2p7TSzvHJLbJHIHEA1QDY5r/E1jv61eYRkxEolZZZGKLlSG2HQunwknOFChdNtRWHKn4TcYa9pP6lrjO3kqsVGHVSDbxSZvxTSgh7ey/aiiPkHYH8al8KWaeISwxYGJCSbFGkayXGU2tYX1Nib8zbSpsXDcQMxmGDxGa5AaER5SeakK3W1iKTlm5S/Ys8PSrZ5N/Z/59xvB9toWsJUeI9TZk/qFaCDEpIuaNgy9Qb/8V5d2jgxMTZ2wiQxre7RFpI2HV2vdT55QKh8J7QZTmhJicbgf5Z8mXa3mvyrUczW0kc8sCe8HZ7BQmqXs/wBokxIsbLKPiS+/mvUVbFq6U73RzPbkU0BNIWpstTM2E1BehaQUDyU6AcvXVH70daWihjgajDVhML2ta1mBvTuI7Um2gqfeh6m+zP0NyrUYNYiLtaAozb0rdshyvT7kfUz25ehuAaINWE/7yPQ03N2vY/CKz3oeppYZ+hp+1PHxhYvDYyvdY15abu37qjX8K8hmxUjPcEs7Ncncu7EW9SdLCrqAvj8Sikn9q2W41yQx+KRh5mzH2pvC4CSOV2RT/h2dAt7v4WIMhA3uANRXLlyqUqOvFi0R1M1nZ7sWuk2PtLLoRCf8uPyI2Zh56VuksAALADYDQD06V5Xhu0kl/Eff9ask7WsNCP0IPMHmKvHLBKkQljm+T0Ebi3Q/mK6WcIrO5sqgsT0A1JrCYPtiSfEDpeq3th2mbEKuFiOUylS7dFve3ppc+ludU1xatMn25Xuib2bwTcQxM+PLNCL93AV0Iyghi1viFjYg6ks2ugqTj+DyTmX9kkWIiGYCM2iniP2lDNcPfcXv72NSsBxeKCKOKPREUKB6bk9STcnzqq492haVSIiUkXxRyKdVbl6g7EfpUM0I6bT3Ovp+olBuDVxfkUPEeJpJCI5Wyyxhu6Jvytnib1GoPX1sNP2QssZbrpevMMfjnxWKLuAHZgCAAuo0a4Gl73J9a9W4RhskSr5V5/VcL1O/p5N+G/CuPmS+LPI0TrCAXyOVB28Kkkn/AH0rz+LtLLiE7suQbrkyqF8S/CDl31tpWs1md8rMEQGM5TbMdMwY9Nqw/E8O6Yju5mIgjZmURopbLuotbRiOe1Y6Zx1NMj1E23S4PV+y/aRcSrLJ4J4gveg6Ak6Zl8r/AImoeE7S4fEy4mLElUwxw8qq76EMB4msdc1r2G/h86ouByfU3w+JKtGrtGzxuQS8WpViMviZQQ2lgPCTqQKice4jhnxMkmFXNGJjKCwFzIdb25ICSQOpueVu2eZzainxz8SmHpo4MUsuSNtrw/B3+5ddg+DNh4BPjJCcpkljjOiQhwM75eUjADfYG25NUWKml4lilC6FyVjBvaOPq3mbXJ9qjY/jkkid0x0bxP8Awqb29zb5VWYScA94SQWJVbbhbeI77WNveqTktNROCMXquRpOBdiEkZnxTB4VYgZSQJcpsSDuE035+m7MPCooZp0kykwuskbPMqo0J1ijWMn9obKy9fDTB7RuBZPCuwtsPIdPSoMvF3WWOZhfJ4GOSOQ92x5LJ4SQdr7XNGqFJLkWiV2+D1jhmDiiiIgFke8m5Or66XOg8hoKlq2g9Kx0nGmwoWNlYKbsgbuywVtbHu2K3BLCwPSmJO19gbcgB7n/AINdKyRrk53jlZs8ViQgJY2FeY9seAQy5p8HaOYHMYxYK/W33X/A0XF+0DzrlGlU+RgpzEgcubH0H9z+NRyZovZblceFrdkHgvFmBVlOWRDcctfToelev8E4qMRCJBofhYdGG4rw/HRGN1kAsCbH18/MitN2f440Ga2quuo/eGx+VLFkp/AeXHaN7x/jawqdfFWYwvbErfPWax2LaViznfYVDxEd6U+obltwajgSW5rcH2qZ5hm0U1K7V8cKhTG29YyNdKblYk+IkisrO6aY+yrTLn/uCXrXVS94K6p9yXqb0IuEhFt6jvKAbCncNhH0Dexp2bhBUFuW/sajqRSiDLrtTQlpx4GS9/8AYpiZgPWtoRID2rppbKSOhqKTe1qclchSD5fmKANV2NLQjF4iILnw0Marf7OdgJGA57G/8VRsBh2a/j8Rvdtbktqb38zf3qZ2cUNhOJA2NniPmBdvEp+YI21HSrLh3DVQjMxyt+7t+NSnJJ2dWRLtwj/d0n+fqZHETBSVkFyDbMNG/wDvv86HDIeRzr02Ye3L2uOtaDtHgFV83jIvYjKtvmWqnLRqRpJffRhbbS2lUjK1sc2leZ2Jw+QFxqm/nryt1/Oq3AROS0jqczbaG4XkKj8UxUlgZQrKx8KEgnwkakf79q0fDUhsBiI8QucXvGquu3QuTfyqj22M1e6K+CRm3VvcEVMihsdfkP1rpuC4ck91joARr3eID4VvQZ/CT53pwcMkRSzhSqgkukkUi2HMlWNJpisqsBw2+NLctD7nf8q3vFsWMNBnO+gHqdqx8fDMSMTIWTE37tWjkhCPlXe7IdGBp+PiM5eJcc5K3HhMRifMb6E5QpNr2I0qEodyS32OmE+3F7blv2exIhidZAxPeswsM2YOAb+WoO9VvGscruWjVkcjKSdwo/InT2FS+B8LxWJmKLGuQZmaQy2VVAJFyNNdtBp5VDeVZlsCDuFcW3U2Zb/70YGs/pUrlB7sv0+bHi6nudRDw80uFe6+XwLPtP2lTFrD3ceV0hWKWQnfL9iMDZd7nmDbrWajhCrYCw1OlFKLbaeVOJMOdVSfmc+fKpy8KqO9L0sq8Q+kh6AL+F/71MwsGZVIsQqqu43N2bTfmPlUXiLXEtvvKf8A1X9KWCLISvofmorbe1EEvMl/UyrXAPyNq6d1bwsLX08j6jlTQU3vqKkT4ZiBrfpa5rNjIXCopGd4mOZVUuGLDKAPtAnrtYczUx4PCBz1Y9ByFz7E+9RkjykZkViDoHUMPepizsyoZgG0NiLqNCQAco5aa2P41R00ZWw3DDl1XU/eOw9AfzNBJmBJJHruaekK/ckA6hlce2g/OuSINsTfzW2nzNTbNFVxSzRMN7DNtzGtQ+Hy+G3T+3/NXOKwdkk1HwtubcthfnQ8b4H9TmKA3VokkXqA4Gh971qMlwaeNuLn6ED4rUsydKSLQU4X0oMkWdiBpTUbk707I96QJbamA13ddUruxSUAbrhirIMpFiOX6VbDBhkOmwsfeqnvBB4iY2Fr2WRWPpUiHtAoJIQ2I18S/rXDLHk8kbUkVXF8FkG2g09uVZnGQePbkK2WP4kJEZcu45sntzqk4lAz5cuUWFj4l1/GujEp+aMNopIxanJHBBBvqCB68qnx8PPMp/Uv6059R6mM/wAy/rVGmK0M8I4y8Dtlt3eJjyuDscyW/AkkeYreYB8yD7pA9jz/ABrznHYSwKqRdP2i2IPhJuf6W/Bq1nZni94CwAOT4wTbLyLHy2qefE5xuPJpZpNKMuFwazE8PEkdj6eflWMxvC/EVW1+Vzv/ABHpV5D2mAvohv1eoGNxyv47xgnT4t7e3pUcePLHyNOcSKkkuEhzFcHIWfRJIBICTbTPox0HK1WPCcM8iDvstzqCosAeg8qr5sSrqFLKLWIKsbi2t9qmYPjAjAVTHlG2rfpVprJKCXnZNOKZH7QcNKsp3BG2+1Y/E8PWScxqETwA/ZQtc+LoDYa+1bviXHFcLol1Nx4t777isbx/FR92wZQWe+UaGx63B0tW8SmuUEmmbDgHaYQZI1ikaXugmhQWWMXB8bA7ctdvS9Zxzi31kOXiSxAADgPIu4zqQwKNcjlbXnWd4TxlJDGswGdAFRgSNvhOnTp/9FWvE8NKrh3JEshNwPEkiAhgQwOqghfCfKtrFBO6Gs848MusPxtsLEcOl2MkYWQc7MNQT9nfWoOCw8KKyqrkk5hdtFJ0J0Hi586mx4GFZLyPmVlu0ig/F1sxGl7aXoMfi4SndRMFHOQi7sdtLfCvlVa3slqdUZiXE3JN+Z/OujYb3qUvDIv9X/1alHDoh/5f/VqlpZTUiFiFDMy/eS/uhN/wb8K1PHuDBYIMThyRBOqrkvcowA8Obci6sNddBvVHisPGEBR8zJ4gMp1tut/MXFaHsjPHPH9TkZgHYyYcgXuzA542Fxba45gg1mSdJlcMYzbi/dGehwjE6bDcnatPwvDArYbjn+nSoPEITh3MUxysORQ/hQ4fi6odGGn7pqU4TlwYtJ0xeMcOKrnA6gDzOn6mmOHYMshVgbr4h5cnHysf5am47jYeMBmAzEtop5aD8QahYbiaxkEOdDf4Tr5b86ahkqhaolrhOHgHbTpbT5VKfgiN4o9CNxVZNxvI1g9wbFTk+ydV50h7UlRfMABucn/2pPDlHriLieG5pYYcpPeSKSAPF3cfjlIH8I/Gqftnje+xUmQhlUiFWAtmWIWze9r1osVie5hTGvITiZlZMPGtgsYZQQ/no5udrkDlWNwjLmJYnTwjS9z9o1XCnVnRlcY4lFcvd/35L7kYQ23pp5dSOYq1xMkbm5ZvZR+tBimikILFrgW0UD561bSzk1FVJEWGlOJhmy5rabX86mZYfvP/AEj9aeTExhcgZrfwj9aHFhqRTmM11WFovvN8h+tdRpYakR8lEEoMxpcxqhgcCUoWo8shAvmUev8AzUeTEsfhkS/lf9DQgLPJShKqAsp/8h9g36Uhgk/1G+T06AuhEN7sHXVdAR5hrnY7e9dgsS8DifD30NpIzqR1VgfiBGx2Iqj+qyffPzf9K6JpYiXU8rG+qkdGB3FFAb8cOhxw7zh7BZLePCsbMp5mEn4l55dx51SYoZWyN4Svhyt4WFuoOt+fvVTDOrEOrGCTrfwH0YbejfOtBxGSWUISI5QqjxlrsxsQTmPpWW6GlZDw7qSfEvwvzH3TXIVN9R13FN4TAQ5gJEeIEEF1CPYEEGy3GbQ2351o+84WqAQ4NmYfbdshPIA2ZiRuTt8qy8lcIrjw6n4mkvdftZWcN4TNiQfq6ZsthmJyxgm9gXOnI7dNbVkON2Dlb3ZdGbkTzy8svS1bPjna4uCjuqx+ECCHwpZRZQdbnQnc7kmshiZe8cP4BbYCx22v1pxcnyPKsUdoO/j/AH++4XDeEkjO432W5Bt1uNjVrhOJ4pVCMqyqDcF7BgRsfWqocQb/AFR/QT+VHHiJ22262A/Ot0Qsu/rIk/8AF3ZG5vox8luQPalsKqZpJVHxEn90X/tTMWNe+pceoAHzNFCLuwpbCq9cd5E/zJ+tEMX+6f8AfpQMm2pi4jP7l81xvG33h5dem9NfWvI/j+ld9Z8vz/Sk0CdO0bv/ALmw08Kx8SjOdbBZohcHTRugPUbeW4EDG9kpAne4VlxUO+aLV1H/APSPcH0uKyMcpX/LAKndGtl88vNfyqVgOJd02aCV8O/QnKp9/hPzFZSopkya92tx/F2DW2ygLY3Hwi36mmTarGfjuIk/zI4J/wB7L4j7rUOXGsdsNEp6nPb5HSnZOgJ8QhjHNkJGn3DqB7G/9VVvf3OoueSfZB5F/vHyp7GY0kFZJI0XmiAa/wBOp/CmIXU6JZR1uDIflov50Pc1GkS8XjJJmHeNmYIsdwAqoiiwVVGgNqQACm1sNBXFxQlQnJvkMgUJtQlhQlhTEEbUJIoSwpC1ABaUtNZq6kMDNSgmurqYhaHuVO6j5CurqACEQ6fiaLux5/M0ldQAvdeZ+dI2GB319bV1dQAgwa9Pyoo8MF+Esv8ACSv5UldQBJzP/qSf1U1Jh83xM5/ma1LXUgGhw2P7v4mi/wCmx9Pz/WurqAFXh6DYH5n9acXCqNh866upgOha61LXUgEKUPdDoPlXV1ACdyOg+Vd3I6CurqLAQwDpSNhx0rq6gY0MEg2QVzYVea3rq6gQIwaj7C/IUawAbKB6Wrq6gBShoShrq6gBChochrq6mAhU0JQ11dQAmU11dXUDo//Z"/>
          <p:cNvSpPr>
            <a:spLocks noChangeAspect="1" noChangeArrowheads="1"/>
          </p:cNvSpPr>
          <p:nvPr/>
        </p:nvSpPr>
        <p:spPr bwMode="auto">
          <a:xfrm>
            <a:off x="6587961" y="1395323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7" name="AutoShape 40" descr="data:image/jpeg;base64,/9j/4AAQSkZJRgABAQAAAQABAAD/2wCEAAkGBxQSEhQUEBQUFRQVFRUUFxUWFhQVFBgXFBcWFxUYFRcYHCggGBolHBQVIjEhJSkrLi4uFx8zODQsNygtLisBCgoKDg0OGxAQGywkHyQsLCwsLS4sLCwsLCwsLCwsLCwsLywsLCwsLCwsLCwvLCwsLSwsLC0sLSwsLCwsLCwsLP/AABEIALgBEgMBIgACEQEDEQH/xAAcAAABBQEBAQAAAAAAAAAAAAACAQMEBQYABwj/xABAEAACAQIEAwYCBwYFBQEBAAABAgMAEQQSITEFQVEGEyJhcYEykQcUQlKhsdEjYnKCksEkM1Pw8RUWQ6LhsmP/xAAZAQADAQEBAAAAAAAAAAAAAAAAAQMCBAX/xAAtEQACAgEDAgQFBQEBAAAAAAAAAQIRAxIhMQQTIkFRcWGBkaHRFLHB8PEyUv/aAAwDAQACEQMRAD8AvQKMCuAowtemeYcBRgVwFGBSAQCiAogtEBSsBAKIClAogKABApbUQFFalYAgUoFFSgUADS2orUuWgdAUtqPLXZaLCgLUlOZa7LRY6G66jtSFaLFR5p9JmOxmGljaLESCCW4CqFBVlGouBc3GvzrBzY+W5aR5jfQSMzltfiFiSK9S+lPhzPhRKrLaI6owBUhyBmBtdWH5E15Vwrh7TllRjmX7u1huda5sjqR14lcdjc9nuMPHHeXDHFxoL98WjiKKx+y3hZTc73J2rT4PtPE0qoGcxSXCM4XMGG6ll0cdDoeteZf9KxEIZTlkTQGOQ2JubDIGAza9B0qfxHh2KgiT/DlMjK692+Z1YHwkDrfoK6cebBp3fy/BOeDLfB7ARSUmFxHeosmV1zKCVkXI4JGt1vprenCKE7ItUxsigIp0iktTMjJFARTxFARRYDJFART5FARTsBkimyKeNARTAbrqK1LQMfUUYFcBRAVkQoFGBXAUQpMBRSgUoFEBQM4CiFdSikB1qUClAogKBghaLLRCltQANqW1Faor41A4QyRrb4i7qthzCg7t+VFCbpbkqNc2bLY5RdtRpTbyAbnXpz+VR+C8BUySTYdw0bsGzZTlJ0zlWPxg9Rz51dvgYEYPLcsbhQbk6C5Cqu+l6h1GRw2hT9/L8/Yv0+NT3kml+/4+5n/+o3YKoFjpc3vflpUfH8RaMn8B66itbhMZA7qiwrZlD5iqAWPw+ZJtVX2s4eoyOqgAXU20Gux/C3vXl5O/Jau5svRV/J6+JdPB6e39XZlUxmJkOjZR5Af3pxcOb3ZnLHnc71KWdU0NR5uJAGw9qhLLN+bLrHBcRX0K3tBhzMoSYs0YIIBtbML2zdfXlWam7OdyHfDtZwVZL/C6gq+VgOtiK3ceKDqVIBPKsTx7indZo+Y2A3sdrVqOSbfNieOCV1RKwcseOdHZD3cah8huF7xy2mo8QXLp6ij4NPjX4gIgA2FiLMruCxVD9kSHVmvsDe1ZvsZxJsrxi7OWsq31tsAL+d9K9P4Fwd4gGlkJYg3QWEYJ523ze9q7MGOXc24RxZ8se3u92WxpCKIikr1DyaAIoCKdNCRTsQ2aAinCKE0ANEUJpwigIpgNMKAinWFAwphQ3auorV1AD4o1FCKcWsgFSikogKQBCjFCKMUDOtRAUlEKQxRRAUgohQBwpa6loApu1eJnjw7HCIXlOlxbwruzancAG3maj/R72SjeNMRiQsrGzqL51N9Q75vEW30O1Uf0qdoWghEMbBWluG1OfLzC22GoudN9OdvOeyfaDE4RwcNKyC9ym8R9UOnuLGsyzSinGPmVhjT3Z9O8QlYq0aEIxAVTex2JuLXsDYjroaroeF2ykk/GsgU6ANYKdbZjccjbX1rK8G+lOB4v8XeF7X8IaRT5qVHhv91vmaoeOfSPLMpGEtGQbWa3esLaHXwgEdL7A8q5odO8kvydMs2iNHp7JHEguyqFGlyFAAsSAd9xtfmarsRxuKRSpvIrC3hUlSNtGNhXneC7Rd9HaW5kIGZtWIbXu5fRrEMBsQ3QVVv2gkCukZt3fi8VgbXsQAd9eXqRcVmcZQyaGtq5HGSlDUnvfBZdqJniey3yHVS5GYWOxK3vWRXjUn1mNSbC9iPX3qTjuOSygI8Uhe+ZPATm5HKLdKAdlMYA+LnTuo48rZXI7xhcDRQTl352rneHxOlsdKzLQre9mxwmLymr3gGAicGZo0MmZlEhUFwLWsrbjntWawq51BG9q2PZkf4ZPV//ANt/asdDG8r9jXXyrEvca4L2Xw2FULDGpIZnEjhXlu375F/Kre1FQmvYSrg8ZtsEihIozQmgAaEiipDTExs0JozQGkIA0Bpw0DUwGzQGjNAa0ANdXUtAx0U4KBaMVkQdEKGiFIAxRChFGKBiilFIKIUDFFFSCioEVXH+CSY1RDHMIvDI972JYLaP+XMdfUUz2TkdY2w8zh5sMwjcg3BBAZSCdxqRf901G7XYpUfDqy6s7Wa9j4QPCRzBve23hFUXFuKrw+VMTGq2lISRS1rqdcwA0zCxty1IqTlUjDzpTWKufM877b8V+s4uRrWCM0frlY3JHrp7VV4VwBTnaHERyYqd4M3dPIzLmFj4tTcepNRI3qT5O9LYs8eQyXW+Yae1RsFxAKmSW5ytmT92+4Gl/wAbVPwEoZdR5VX4zBgvYELe+5AAsL78tqcZOLtCaT2YWE7QSQtmguhGxH9+ta7sd2/w8DXxWGHeNfNiU8TknclW2H8J9qxkGDW1zrerzsrwxZ8XDGwXLnDNt8KeIg/ID3pPLJK2xrHFuqPcOEcbgxS5sNKkg5hT4h/Eu6+9OcXwQngliO0kbp/UCAfnWA+kHgZgKYzCExMDlcx+Df4G09wfUUzwX6S5EsuMjDj/AFE8L+67H2tRi6iM47mcnTShLYruzmOYDI/xKSjeTKbMPmK9C7IzlklVr+CXT+FkQ6e+avPeIyxLjmeJv2OJAxCEaAFyRICORDAkjzrYcLx3dHwOhzABg1wNL2II9TXFjksOZ3wellg8/TquTYUhqsHFrDxxtbqhDr+FSU4hGdif6W/SvRjnxy4kjypdPljzFkg0Jpk46PNlLWYi4BBFwOmlCMahNgT8jWnmxrmS+olgyf8Al/QfoTUebiMSWzyIlzYZiFuegvz1qSa2pKStE5RadMbNCaNqA0zIJps04abNMQBps04aA00MGurq6gY8tGKBaNaRkOiFDRCkMNaMUAoxQAtEKGiFBoIUQoRRCkIxv0p4EvhFljH7WGVCrC91DnK3lbVb36Vl+03BmmwzTCzHuluLm4K2JI5EaCvVMbhVljeN/hdWQ9bMLaedVeB7NpEwPeSuoW3duVK3vcNoBc8rbVOcLZiayaouDWx86GEgBm0B2vcE+nWkvbSvf/pI4R9ZwEwVM0kYEkdlzN4WBYLz1W+1fP8AYW55r+1v1vUpLSzug9aJmDmym/KrDFx5l9qqsOh6Vc4WJrEHdRex0Nj6+n4UhlMIZGNkWRv4QzflV12dgxWHl736viPgI/ypOZHl5Ve/Rzxn6tjQjG0eIAjPQPf9mfn4f5q9mxOIWNWdzZVBJPkK121Nbme64SVI8tTtV36Ph5lKllylXBVh0Nj5gVh2O4O/6V6NxjAPxFxJJcKt+7Tko87bsbamsBxuDuZXTnf8wDXDBw1OMDuyKTinNbl92W4E2PheNGCSQyZ1cgkAMoDIbcidfarybsZjlAyNE5HIOVv/AFL/AHpjsB2hw2BgKT94JZXMjEIcoGioBzOgv7072r7amcImEeaFQxLsAis620ykk5bHqNa6u1jcblyc3fyqVR4MjNjuIwkv3eJjUE65HKWU2N9LHY61oeEdscTNGSkMsgVSWK7ADcg6X9BeqGDheMx0Es5Z58jZbmbZha4EZFiNfKp3D+FY5XVcUs8RlYLnaPPHoPBfIrFLa6Aa3qcsEGtkUjmlGVSl7+Zajt46jK0bxrKotmDBmswOZf11386s8P2gYugsLNfVtyRrbLob26HloDT2B7IlVH1meSS7bwxyKcpK7B4d9W1vaoXaDsQBI/cu5jsO5DH9tJKQPCw0you5NtulS/TNtbHY+qw6H4t622rf7/wazgsTMTIzsyEWRWKuo11ZTlD+Vm6GrdqhcEwBggjiJzFV1bqxNzbyuTUw16WLGoRUUeJlyOcnJgtQGiagJqhIQ02aM0BpgAaBqM02aEAldSV1MY8KMU2KcFIQ5RCgFEKQIcFEKACjFABUopKUCg0GKUUgFEBSEdS11dQB1eI/S9wvusaJFFlmjDaaDOnhb8Mp969urzv6VcCJsOJb+KOXIg+8gU97b+bX+Qdalm/5OjpreRJK7PHDKy7G1TsRxQyd2zfGoKs1rZgLZT69f/taz6KpIji2imjR1mjZVzKGsV8QAvtcZ/kKY7Udk0wGKUOC+GlJ7tiT4drq3Urcb7iob6dRdpa9JD4ZwOfFWbDraxBzk5VWxve/Mi2wr07jHE+8iSKd0UiNppcpJzNFpHGAbeJ28VuQA3qDwGV4SInA0AKEfCynYiqv6QOCPMqOi5iG+EAG4f8AQgVxrqW5aXsmda6aEVqq2ibxftaMEkYjRJc6gswbwKSAWUFbkkZgLkDnXnnHeKriZO9ylX0BC3y2HqLg+dAcLJBKqrHaUEWSwJJPwiw3vtX0XwrsrhBG3eJCTIieHKqsjZAHswOpJ1vVseOKdxRLJNtO38n/AIfPHEOOvMVL2YgEDe/vYa7U0ccCBsCSL+Fjzr3NOxkIyg4dbEwDMr5muEYMWsRazWJ35UnbqXBcJgEkUWHMrMO5iKZmZgRmZmvfKBfW3QVejnTp2YP6LeIFhPhSAFZ1Yt8IW/hcW6mwA8z6V6rXhfYvHmPHBpiGWf8AzeX+cbE2G1mynytXteAnLGRGveJ8mY28Qyhg1h5G3qKvjexDMvESKYGHUOX3YjLc8l6L0HXrUq1CRVLJDdCacIpCKYDJFART5FARQIaIpsiniKE0CGDQMtPEUJFMBm1LR5a6ixhgUYFNg0atSEOAUSihBog1ADgohQBqIGgYYFFQZqoe0valML4EHeTkXCclB2aQ8h5bmst1yNKzQSyqgLOyqo3LEKB6k1QYrtrhUNkZ5T0iUsPmbA+1ef8AE8bJNeTGS3HJSbRr/Cg3P49a7gmeQ/4bD4iVR9tT3a3/AHWNh+NQeVv/AJRZYkuTZv2/jBt9Xn98gPyJqRB26w5+NJo/NkBX5qazC8Kx8hDx4WBQRcd5KGe22p604nDsUt1mwwiuD+1jOZVJ52jDH8KXcyJW0bhihOWlP70bDEcfjZR9XvNm0ZkKgRgkDNJmIK7n5XNqz+G4UmOkaNbnC4eIwxkknM5BAa/O5OYnyXrWb49iZskKAwTTMzZHgLd5ddHLqgAswsTcXBzGtF2N7QLCghmAUZr94NPE2+Yf7sOo2zKXckk+DrxP9NCcknreyfkk+fnW3s2edwYd8LOk0ehikBZQfEO7N20+7ow969k7ZYKHFYKQSMFUqHjfmH0MZXrfQW53NYXtthu6xb2AKyjvVJ1FnuGA5fFmPvUjhOLlxEeHhO0KlV3N9TlZvMLYD0NcsM7xa4S8uD0Ou6OOWOLqceylyvR/AueysDtho/rAAeElcw1BHIA/KpuNxoN0C3JIAPT/AGKnyRLFEqLsNT5k7k1FwESGMyZgZHJAHRdNfK/9q4eWJUkN8A7PoZhiXALICsXkTfO589gOmtamm4lCgKNgLUGKxSxoXkYKq7k172LH24KJ4OSby5LXnwdicQEyjTM7rGi3tmdzZR/cnkAa8i7ccPnxOOZI1MksbGBgNEDasApO9l8TclBG+503b+aVsPgMbg3Z7YrLkXYyoxMS23IujA9c3pa6kxv1dWxnECpxMtgVjGi9IYR7DMx3IuTYADOrXxwblHt7Pkwvars4mAhwVlVpy7iRyCVbwC43Gg0sPU1e9n+0czSlSveyIilwrKudAlowlx43uC2/2vasl2p7TSzvHJLbJHIHEA1QDY5r/E1jv61eYRkxEolZZZGKLlSG2HQunwknOFChdNtRWHKn4TcYa9pP6lrjO3kqsVGHVSDbxSZvxTSgh7ey/aiiPkHYH8al8KWaeISwxYGJCSbFGkayXGU2tYX1Nib8zbSpsXDcQMxmGDxGa5AaER5SeakK3W1iKTlm5S/Ys8PSrZ5N/Z/59xvB9toWsJUeI9TZk/qFaCDEpIuaNgy9Qb/8V5d2jgxMTZ2wiQxre7RFpI2HV2vdT55QKh8J7QZTmhJicbgf5Z8mXa3mvyrUczW0kc8sCe8HZ7BQmqXs/wBokxIsbLKPiS+/mvUVbFq6U73RzPbkU0BNIWpstTM2E1BehaQUDyU6AcvXVH70daWihjgajDVhML2ta1mBvTuI7Um2gqfeh6m+zP0NyrUYNYiLtaAozb0rdshyvT7kfUz25ehuAaINWE/7yPQ03N2vY/CKz3oeppYZ+hp+1PHxhYvDYyvdY15abu37qjX8K8hmxUjPcEs7Ncncu7EW9SdLCrqAvj8Sikn9q2W41yQx+KRh5mzH2pvC4CSOV2RT/h2dAt7v4WIMhA3uANRXLlyqUqOvFi0R1M1nZ7sWuk2PtLLoRCf8uPyI2Zh56VuksAALADYDQD06V5Xhu0kl/Eff9ask7WsNCP0IPMHmKvHLBKkQljm+T0Ebi3Q/mK6WcIrO5sqgsT0A1JrCYPtiSfEDpeq3th2mbEKuFiOUylS7dFve3ppc+ludU1xatMn25Xuib2bwTcQxM+PLNCL93AV0Iyghi1viFjYg6ks2ugqTj+DyTmX9kkWIiGYCM2iniP2lDNcPfcXv72NSsBxeKCKOKPREUKB6bk9STcnzqq492haVSIiUkXxRyKdVbl6g7EfpUM0I6bT3Ovp+olBuDVxfkUPEeJpJCI5Wyyxhu6Jvytnib1GoPX1sNP2QssZbrpevMMfjnxWKLuAHZgCAAuo0a4Gl73J9a9W4RhskSr5V5/VcL1O/p5N+G/CuPmS+LPI0TrCAXyOVB28Kkkn/AH0rz+LtLLiE7suQbrkyqF8S/CDl31tpWs1md8rMEQGM5TbMdMwY9Nqw/E8O6Yju5mIgjZmURopbLuotbRiOe1Y6Zx1NMj1E23S4PV+y/aRcSrLJ4J4gveg6Ak6Zl8r/AImoeE7S4fEy4mLElUwxw8qq76EMB4msdc1r2G/h86ouByfU3w+JKtGrtGzxuQS8WpViMviZQQ2lgPCTqQKice4jhnxMkmFXNGJjKCwFzIdb25ICSQOpueVu2eZzainxz8SmHpo4MUsuSNtrw/B3+5ddg+DNh4BPjJCcpkljjOiQhwM75eUjADfYG25NUWKml4lilC6FyVjBvaOPq3mbXJ9qjY/jkkid0x0bxP8Awqb29zb5VWYScA94SQWJVbbhbeI77WNveqTktNROCMXquRpOBdiEkZnxTB4VYgZSQJcpsSDuE035+m7MPCooZp0kykwuskbPMqo0J1ijWMn9obKy9fDTB7RuBZPCuwtsPIdPSoMvF3WWOZhfJ4GOSOQ92x5LJ4SQdr7XNGqFJLkWiV2+D1jhmDiiiIgFke8m5Or66XOg8hoKlq2g9Kx0nGmwoWNlYKbsgbuywVtbHu2K3BLCwPSmJO19gbcgB7n/AINdKyRrk53jlZs8ViQgJY2FeY9seAQy5p8HaOYHMYxYK/W33X/A0XF+0DzrlGlU+RgpzEgcubH0H9z+NRyZovZblceFrdkHgvFmBVlOWRDcctfToelev8E4qMRCJBofhYdGG4rw/HRGN1kAsCbH18/MitN2f440Ga2quuo/eGx+VLFkp/AeXHaN7x/jawqdfFWYwvbErfPWax2LaViznfYVDxEd6U+obltwajgSW5rcH2qZ5hm0U1K7V8cKhTG29YyNdKblYk+IkisrO6aY+yrTLn/uCXrXVS94K6p9yXqb0IuEhFt6jvKAbCncNhH0Dexp2bhBUFuW/sajqRSiDLrtTQlpx4GS9/8AYpiZgPWtoRID2rppbKSOhqKTe1qclchSD5fmKANV2NLQjF4iILnw0Marf7OdgJGA57G/8VRsBh2a/j8Rvdtbktqb38zf3qZ2cUNhOJA2NniPmBdvEp+YI21HSrLh3DVQjMxyt+7t+NSnJJ2dWRLtwj/d0n+fqZHETBSVkFyDbMNG/wDvv86HDIeRzr02Ye3L2uOtaDtHgFV83jIvYjKtvmWqnLRqRpJffRhbbS2lUjK1sc2leZ2Jw+QFxqm/nryt1/Oq3AROS0jqczbaG4XkKj8UxUlgZQrKx8KEgnwkakf79q0fDUhsBiI8QucXvGquu3QuTfyqj22M1e6K+CRm3VvcEVMihsdfkP1rpuC4ck91joARr3eID4VvQZ/CT53pwcMkRSzhSqgkukkUi2HMlWNJpisqsBw2+NLctD7nf8q3vFsWMNBnO+gHqdqx8fDMSMTIWTE37tWjkhCPlXe7IdGBp+PiM5eJcc5K3HhMRifMb6E5QpNr2I0qEodyS32OmE+3F7blv2exIhidZAxPeswsM2YOAb+WoO9VvGscruWjVkcjKSdwo/InT2FS+B8LxWJmKLGuQZmaQy2VVAJFyNNdtBp5VDeVZlsCDuFcW3U2Zb/70YGs/pUrlB7sv0+bHi6nudRDw80uFe6+XwLPtP2lTFrD3ceV0hWKWQnfL9iMDZd7nmDbrWajhCrYCw1OlFKLbaeVOJMOdVSfmc+fKpy8KqO9L0sq8Q+kh6AL+F/71MwsGZVIsQqqu43N2bTfmPlUXiLXEtvvKf8A1X9KWCLISvofmorbe1EEvMl/UyrXAPyNq6d1bwsLX08j6jlTQU3vqKkT4ZiBrfpa5rNjIXCopGd4mOZVUuGLDKAPtAnrtYczUx4PCBz1Y9ByFz7E+9RkjykZkViDoHUMPepizsyoZgG0NiLqNCQAco5aa2P41R00ZWw3DDl1XU/eOw9AfzNBJmBJJHruaekK/ckA6hlce2g/OuSINsTfzW2nzNTbNFVxSzRMN7DNtzGtQ+Hy+G3T+3/NXOKwdkk1HwtubcthfnQ8b4H9TmKA3VokkXqA4Gh971qMlwaeNuLn6ED4rUsydKSLQU4X0oMkWdiBpTUbk707I96QJbamA13ddUruxSUAbrhirIMpFiOX6VbDBhkOmwsfeqnvBB4iY2Fr2WRWPpUiHtAoJIQ2I18S/rXDLHk8kbUkVXF8FkG2g09uVZnGQePbkK2WP4kJEZcu45sntzqk4lAz5cuUWFj4l1/GujEp+aMNopIxanJHBBBvqCB68qnx8PPMp/Uv6059R6mM/wAy/rVGmK0M8I4y8Dtlt3eJjyuDscyW/AkkeYreYB8yD7pA9jz/ABrznHYSwKqRdP2i2IPhJuf6W/Bq1nZni94CwAOT4wTbLyLHy2qefE5xuPJpZpNKMuFwazE8PEkdj6eflWMxvC/EVW1+Vzv/ABHpV5D2mAvohv1eoGNxyv47xgnT4t7e3pUcePLHyNOcSKkkuEhzFcHIWfRJIBICTbTPox0HK1WPCcM8iDvstzqCosAeg8qr5sSrqFLKLWIKsbi2t9qmYPjAjAVTHlG2rfpVprJKCXnZNOKZH7QcNKsp3BG2+1Y/E8PWScxqETwA/ZQtc+LoDYa+1bviXHFcLol1Nx4t777isbx/FR92wZQWe+UaGx63B0tW8SmuUEmmbDgHaYQZI1ikaXugmhQWWMXB8bA7ctdvS9Zxzi31kOXiSxAADgPIu4zqQwKNcjlbXnWd4TxlJDGswGdAFRgSNvhOnTp/9FWvE8NKrh3JEshNwPEkiAhgQwOqghfCfKtrFBO6Gs848MusPxtsLEcOl2MkYWQc7MNQT9nfWoOCw8KKyqrkk5hdtFJ0J0Hi586mx4GFZLyPmVlu0ig/F1sxGl7aXoMfi4SndRMFHOQi7sdtLfCvlVa3slqdUZiXE3JN+Z/OujYb3qUvDIv9X/1alHDoh/5f/VqlpZTUiFiFDMy/eS/uhN/wb8K1PHuDBYIMThyRBOqrkvcowA8Obci6sNddBvVHisPGEBR8zJ4gMp1tut/MXFaHsjPHPH9TkZgHYyYcgXuzA542Fxba45gg1mSdJlcMYzbi/dGehwjE6bDcnatPwvDArYbjn+nSoPEITh3MUxysORQ/hQ4fi6odGGn7pqU4TlwYtJ0xeMcOKrnA6gDzOn6mmOHYMshVgbr4h5cnHysf5am47jYeMBmAzEtop5aD8QahYbiaxkEOdDf4Tr5b86ahkqhaolrhOHgHbTpbT5VKfgiN4o9CNxVZNxvI1g9wbFTk+ydV50h7UlRfMABucn/2pPDlHriLieG5pYYcpPeSKSAPF3cfjlIH8I/Gqftnje+xUmQhlUiFWAtmWIWze9r1osVie5hTGvITiZlZMPGtgsYZQQ/no5udrkDlWNwjLmJYnTwjS9z9o1XCnVnRlcY4lFcvd/35L7kYQ23pp5dSOYq1xMkbm5ZvZR+tBimikILFrgW0UD561bSzk1FVJEWGlOJhmy5rabX86mZYfvP/AEj9aeTExhcgZrfwj9aHFhqRTmM11WFovvN8h+tdRpYakR8lEEoMxpcxqhgcCUoWo8shAvmUev8AzUeTEsfhkS/lf9DQgLPJShKqAsp/8h9g36Uhgk/1G+T06AuhEN7sHXVdAR5hrnY7e9dgsS8DifD30NpIzqR1VgfiBGx2Iqj+qyffPzf9K6JpYiXU8rG+qkdGB3FFAb8cOhxw7zh7BZLePCsbMp5mEn4l55dx51SYoZWyN4Svhyt4WFuoOt+fvVTDOrEOrGCTrfwH0YbejfOtBxGSWUISI5QqjxlrsxsQTmPpWW6GlZDw7qSfEvwvzH3TXIVN9R13FN4TAQ5gJEeIEEF1CPYEEGy3GbQ2351o+84WqAQ4NmYfbdshPIA2ZiRuTt8qy8lcIrjw6n4mkvdftZWcN4TNiQfq6ZsthmJyxgm9gXOnI7dNbVkON2Dlb3ZdGbkTzy8svS1bPjna4uCjuqx+ECCHwpZRZQdbnQnc7kmshiZe8cP4BbYCx22v1pxcnyPKsUdoO/j/AH++4XDeEkjO432W5Bt1uNjVrhOJ4pVCMqyqDcF7BgRsfWqocQb/AFR/QT+VHHiJ22262A/Ot0Qsu/rIk/8AF3ZG5vox8luQPalsKqZpJVHxEn90X/tTMWNe+pceoAHzNFCLuwpbCq9cd5E/zJ+tEMX+6f8AfpQMm2pi4jP7l81xvG33h5dem9NfWvI/j+ld9Z8vz/Sk0CdO0bv/ALmw08Kx8SjOdbBZohcHTRugPUbeW4EDG9kpAne4VlxUO+aLV1H/APSPcH0uKyMcpX/LAKndGtl88vNfyqVgOJd02aCV8O/QnKp9/hPzFZSopkya92tx/F2DW2ygLY3Hwi36mmTarGfjuIk/zI4J/wB7L4j7rUOXGsdsNEp6nPb5HSnZOgJ8QhjHNkJGn3DqB7G/9VVvf3OoueSfZB5F/vHyp7GY0kFZJI0XmiAa/wBOp/CmIXU6JZR1uDIflov50Pc1GkS8XjJJmHeNmYIsdwAqoiiwVVGgNqQACm1sNBXFxQlQnJvkMgUJtQlhQlhTEEbUJIoSwpC1ABaUtNZq6kMDNSgmurqYhaHuVO6j5CurqACEQ6fiaLux5/M0ldQAvdeZ+dI2GB319bV1dQAgwa9Pyoo8MF+Esv8ACSv5UldQBJzP/qSf1U1Jh83xM5/ma1LXUgGhw2P7v4mi/wCmx9Pz/WurqAFXh6DYH5n9acXCqNh866upgOha61LXUgEKUPdDoPlXV1ACdyOg+Vd3I6CurqLAQwDpSNhx0rq6gY0MEg2QVzYVea3rq6gQIwaj7C/IUawAbKB6Wrq6gBShoShrq6gBChochrq6mAhU0JQ11dQAmU11dXUDo//Z"/>
          <p:cNvSpPr>
            <a:spLocks noChangeAspect="1" noChangeArrowheads="1"/>
          </p:cNvSpPr>
          <p:nvPr/>
        </p:nvSpPr>
        <p:spPr bwMode="auto">
          <a:xfrm>
            <a:off x="6749886" y="1416278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28" name="Rectangle 527"/>
          <p:cNvSpPr/>
          <p:nvPr/>
        </p:nvSpPr>
        <p:spPr>
          <a:xfrm>
            <a:off x="-20008" y="13629383"/>
            <a:ext cx="9163076" cy="1143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9" name="Picture 4" descr="http://www.gearinstitute.com/images/social/myTwitter.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50610" y="14012554"/>
            <a:ext cx="381000" cy="381001"/>
          </a:xfrm>
          <a:prstGeom prst="rect">
            <a:avLst/>
          </a:prstGeom>
          <a:noFill/>
          <a:extLst>
            <a:ext uri="{909E8E84-426E-40DD-AFC4-6F175D3DCCD1}">
              <a14:hiddenFill xmlns:a14="http://schemas.microsoft.com/office/drawing/2010/main">
                <a:solidFill>
                  <a:srgbClr val="FFFFFF"/>
                </a:solidFill>
              </a14:hiddenFill>
            </a:ext>
          </a:extLst>
        </p:spPr>
      </p:pic>
      <p:pic>
        <p:nvPicPr>
          <p:cNvPr id="530" name="Picture 6" descr="http://www.gearinstitute.com/images/social/myFB.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93177" y="14012554"/>
            <a:ext cx="381000" cy="381001"/>
          </a:xfrm>
          <a:prstGeom prst="rect">
            <a:avLst/>
          </a:prstGeom>
          <a:noFill/>
          <a:extLst>
            <a:ext uri="{909E8E84-426E-40DD-AFC4-6F175D3DCCD1}">
              <a14:hiddenFill xmlns:a14="http://schemas.microsoft.com/office/drawing/2010/main">
                <a:solidFill>
                  <a:srgbClr val="FFFFFF"/>
                </a:solidFill>
              </a14:hiddenFill>
            </a:ext>
          </a:extLst>
        </p:spPr>
      </p:pic>
      <p:pic>
        <p:nvPicPr>
          <p:cNvPr id="531" name="Picture 8" descr="http://www.gearinstitute.com/images/social/myRSS.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35745" y="14012554"/>
            <a:ext cx="381000" cy="381001"/>
          </a:xfrm>
          <a:prstGeom prst="rect">
            <a:avLst/>
          </a:prstGeom>
          <a:noFill/>
          <a:extLst>
            <a:ext uri="{909E8E84-426E-40DD-AFC4-6F175D3DCCD1}">
              <a14:hiddenFill xmlns:a14="http://schemas.microsoft.com/office/drawing/2010/main">
                <a:solidFill>
                  <a:srgbClr val="FFFFFF"/>
                </a:solidFill>
              </a14:hiddenFill>
            </a:ext>
          </a:extLst>
        </p:spPr>
      </p:pic>
      <p:sp>
        <p:nvSpPr>
          <p:cNvPr id="532" name="Rectangle 531"/>
          <p:cNvSpPr/>
          <p:nvPr/>
        </p:nvSpPr>
        <p:spPr>
          <a:xfrm>
            <a:off x="208027" y="13835926"/>
            <a:ext cx="3661548" cy="728405"/>
          </a:xfrm>
          <a:prstGeom prst="rect">
            <a:avLst/>
          </a:prstGeom>
        </p:spPr>
        <p:txBody>
          <a:bodyPr wrap="square">
            <a:spAutoFit/>
          </a:bodyPr>
          <a:lstStyle/>
          <a:p>
            <a:pPr>
              <a:spcBef>
                <a:spcPts val="100"/>
              </a:spcBef>
              <a:spcAft>
                <a:spcPts val="100"/>
              </a:spcAft>
            </a:pPr>
            <a:r>
              <a:rPr lang="en-US" sz="1600" b="1" dirty="0" smtClean="0">
                <a:solidFill>
                  <a:schemeClr val="bg1"/>
                </a:solidFill>
              </a:rPr>
              <a:t>CONNECT </a:t>
            </a:r>
            <a:r>
              <a:rPr lang="en-US" sz="1600" b="1" dirty="0">
                <a:solidFill>
                  <a:schemeClr val="bg1"/>
                </a:solidFill>
              </a:rPr>
              <a:t>WITH </a:t>
            </a:r>
            <a:r>
              <a:rPr lang="en-US" sz="1600" b="1" dirty="0" smtClean="0">
                <a:solidFill>
                  <a:schemeClr val="bg1"/>
                </a:solidFill>
              </a:rPr>
              <a:t>ATHLETE IQ</a:t>
            </a:r>
            <a:endParaRPr lang="en-US" sz="1600" b="1" dirty="0">
              <a:solidFill>
                <a:schemeClr val="bg1"/>
              </a:solidFill>
            </a:endParaRPr>
          </a:p>
          <a:p>
            <a:pPr>
              <a:spcBef>
                <a:spcPts val="100"/>
              </a:spcBef>
              <a:spcAft>
                <a:spcPts val="100"/>
              </a:spcAft>
            </a:pPr>
            <a:r>
              <a:rPr lang="en-US" sz="1100" dirty="0">
                <a:solidFill>
                  <a:schemeClr val="bg1">
                    <a:lumMod val="75000"/>
                  </a:schemeClr>
                </a:solidFill>
              </a:rPr>
              <a:t>Keep up to date with Athlete IQ for recommendations</a:t>
            </a:r>
          </a:p>
          <a:p>
            <a:pPr>
              <a:spcBef>
                <a:spcPts val="100"/>
              </a:spcBef>
              <a:spcAft>
                <a:spcPts val="100"/>
              </a:spcAft>
            </a:pPr>
            <a:r>
              <a:rPr lang="en-US" sz="1100" dirty="0">
                <a:solidFill>
                  <a:schemeClr val="bg1">
                    <a:lumMod val="75000"/>
                  </a:schemeClr>
                </a:solidFill>
              </a:rPr>
              <a:t>from top athletes and industry insights!</a:t>
            </a:r>
          </a:p>
        </p:txBody>
      </p:sp>
      <p:sp>
        <p:nvSpPr>
          <p:cNvPr id="533" name="Rectangle 532"/>
          <p:cNvSpPr/>
          <p:nvPr/>
        </p:nvSpPr>
        <p:spPr>
          <a:xfrm>
            <a:off x="-19447" y="14772383"/>
            <a:ext cx="9163076" cy="254838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6" name="Rectangle 595"/>
          <p:cNvSpPr/>
          <p:nvPr/>
        </p:nvSpPr>
        <p:spPr>
          <a:xfrm>
            <a:off x="435074" y="15034766"/>
            <a:ext cx="4243245" cy="369332"/>
          </a:xfrm>
          <a:prstGeom prst="rect">
            <a:avLst/>
          </a:prstGeom>
        </p:spPr>
        <p:txBody>
          <a:bodyPr wrap="square">
            <a:spAutoFit/>
          </a:bodyPr>
          <a:lstStyle/>
          <a:p>
            <a:pPr>
              <a:spcBef>
                <a:spcPts val="100"/>
              </a:spcBef>
              <a:spcAft>
                <a:spcPts val="100"/>
              </a:spcAft>
            </a:pPr>
            <a:r>
              <a:rPr lang="en-US" b="1" dirty="0" smtClean="0">
                <a:solidFill>
                  <a:schemeClr val="bg1"/>
                </a:solidFill>
              </a:rPr>
              <a:t>ATHLETE IQ NEWSLETTER SIGNUP</a:t>
            </a:r>
            <a:endParaRPr lang="en-US" sz="1200" b="1" dirty="0">
              <a:solidFill>
                <a:schemeClr val="bg1">
                  <a:lumMod val="75000"/>
                </a:schemeClr>
              </a:solidFill>
            </a:endParaRPr>
          </a:p>
        </p:txBody>
      </p:sp>
      <p:sp>
        <p:nvSpPr>
          <p:cNvPr id="598" name="Rectangle 597"/>
          <p:cNvSpPr/>
          <p:nvPr/>
        </p:nvSpPr>
        <p:spPr>
          <a:xfrm>
            <a:off x="6114422" y="15058608"/>
            <a:ext cx="2410643" cy="2262158"/>
          </a:xfrm>
          <a:prstGeom prst="rect">
            <a:avLst/>
          </a:prstGeom>
        </p:spPr>
        <p:txBody>
          <a:bodyPr wrap="square">
            <a:spAutoFit/>
          </a:bodyPr>
          <a:lstStyle/>
          <a:p>
            <a:pPr>
              <a:spcBef>
                <a:spcPts val="100"/>
              </a:spcBef>
              <a:spcAft>
                <a:spcPts val="100"/>
              </a:spcAft>
            </a:pPr>
            <a:r>
              <a:rPr lang="en-US" b="1" dirty="0" smtClean="0">
                <a:solidFill>
                  <a:schemeClr val="bg1"/>
                </a:solidFill>
              </a:rPr>
              <a:t>INFORMATION</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Search Athletes</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Search Recommendations</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Sports Categories</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Membership Rewards</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Become a Member</a:t>
            </a:r>
            <a:endParaRPr lang="en-US" sz="1200" dirty="0">
              <a:solidFill>
                <a:schemeClr val="bg1">
                  <a:lumMod val="75000"/>
                </a:schemeClr>
              </a:solidFill>
            </a:endParaRP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Privacy </a:t>
            </a:r>
            <a:r>
              <a:rPr lang="en-US" sz="1200" dirty="0">
                <a:solidFill>
                  <a:schemeClr val="bg1">
                    <a:lumMod val="75000"/>
                  </a:schemeClr>
                </a:solidFill>
              </a:rPr>
              <a:t>Policy</a:t>
            </a: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Athlete Inquiry</a:t>
            </a:r>
            <a:endParaRPr lang="en-US" sz="1200" dirty="0">
              <a:solidFill>
                <a:schemeClr val="bg1">
                  <a:lumMod val="75000"/>
                </a:schemeClr>
              </a:solidFill>
            </a:endParaRP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Brand Inquiry</a:t>
            </a:r>
            <a:endParaRPr lang="en-US" sz="1200" dirty="0">
              <a:solidFill>
                <a:schemeClr val="bg1">
                  <a:lumMod val="75000"/>
                </a:schemeClr>
              </a:solidFill>
            </a:endParaRPr>
          </a:p>
          <a:p>
            <a:pPr marL="171450" indent="-171450">
              <a:spcBef>
                <a:spcPts val="100"/>
              </a:spcBef>
              <a:spcAft>
                <a:spcPts val="100"/>
              </a:spcAft>
              <a:buClr>
                <a:schemeClr val="accent3">
                  <a:lumMod val="75000"/>
                </a:schemeClr>
              </a:buClr>
              <a:buFont typeface="Arial" panose="020B0604020202020204" pitchFamily="34" charset="0"/>
              <a:buChar char="•"/>
            </a:pPr>
            <a:r>
              <a:rPr lang="en-US" sz="1200" dirty="0" smtClean="0">
                <a:solidFill>
                  <a:schemeClr val="bg1">
                    <a:lumMod val="75000"/>
                  </a:schemeClr>
                </a:solidFill>
              </a:rPr>
              <a:t>Contact Us</a:t>
            </a:r>
            <a:endParaRPr lang="en-US" sz="1200" dirty="0">
              <a:solidFill>
                <a:schemeClr val="bg1">
                  <a:lumMod val="75000"/>
                </a:schemeClr>
              </a:solidFill>
            </a:endParaRPr>
          </a:p>
        </p:txBody>
      </p:sp>
      <p:sp>
        <p:nvSpPr>
          <p:cNvPr id="602" name="Rounded Rectangle 601"/>
          <p:cNvSpPr/>
          <p:nvPr/>
        </p:nvSpPr>
        <p:spPr>
          <a:xfrm>
            <a:off x="400793" y="15423236"/>
            <a:ext cx="4519995" cy="627110"/>
          </a:xfrm>
          <a:prstGeom prst="roundRect">
            <a:avLst>
              <a:gd name="adj" fmla="val 5566"/>
            </a:avLst>
          </a:prstGeom>
          <a:solidFill>
            <a:srgbClr val="F2F2F2">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8" name="Group 577"/>
          <p:cNvGrpSpPr/>
          <p:nvPr/>
        </p:nvGrpSpPr>
        <p:grpSpPr>
          <a:xfrm>
            <a:off x="504584" y="15527246"/>
            <a:ext cx="2779970" cy="428999"/>
            <a:chOff x="4267201" y="2286400"/>
            <a:chExt cx="2779970" cy="428999"/>
          </a:xfrm>
        </p:grpSpPr>
        <p:sp>
          <p:nvSpPr>
            <p:cNvPr id="579" name="Rounded Rectangle 578"/>
            <p:cNvSpPr/>
            <p:nvPr/>
          </p:nvSpPr>
          <p:spPr>
            <a:xfrm>
              <a:off x="4267201" y="2286400"/>
              <a:ext cx="277997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0" name="TextBox 579"/>
            <p:cNvSpPr txBox="1"/>
            <p:nvPr/>
          </p:nvSpPr>
          <p:spPr>
            <a:xfrm>
              <a:off x="4331218" y="2362600"/>
              <a:ext cx="1393307" cy="307777"/>
            </a:xfrm>
            <a:prstGeom prst="rect">
              <a:avLst/>
            </a:prstGeom>
            <a:noFill/>
          </p:spPr>
          <p:txBody>
            <a:bodyPr wrap="square" rtlCol="0">
              <a:spAutoFit/>
            </a:bodyPr>
            <a:lstStyle/>
            <a:p>
              <a:r>
                <a:rPr lang="en-US" sz="1400" b="1" dirty="0" smtClean="0">
                  <a:solidFill>
                    <a:schemeClr val="tx1">
                      <a:lumMod val="75000"/>
                      <a:lumOff val="25000"/>
                    </a:schemeClr>
                  </a:solidFill>
                </a:rPr>
                <a:t>Your Email</a:t>
              </a:r>
              <a:endParaRPr lang="en-US" sz="1050" b="1" dirty="0" smtClean="0">
                <a:solidFill>
                  <a:schemeClr val="tx1">
                    <a:lumMod val="75000"/>
                    <a:lumOff val="25000"/>
                  </a:schemeClr>
                </a:solidFill>
              </a:endParaRPr>
            </a:p>
          </p:txBody>
        </p:sp>
      </p:grpSp>
      <p:sp>
        <p:nvSpPr>
          <p:cNvPr id="597" name="Rounded Rectangle 596"/>
          <p:cNvSpPr/>
          <p:nvPr/>
        </p:nvSpPr>
        <p:spPr>
          <a:xfrm>
            <a:off x="3351338" y="15530273"/>
            <a:ext cx="1455745" cy="425972"/>
          </a:xfrm>
          <a:prstGeom prst="roundRect">
            <a:avLst>
              <a:gd name="adj" fmla="val 5729"/>
            </a:avLst>
          </a:prstGeom>
          <a:solidFill>
            <a:srgbClr val="88A0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SUBSCRIBE</a:t>
            </a:r>
            <a:endParaRPr lang="en-US" sz="1400" b="1" dirty="0"/>
          </a:p>
        </p:txBody>
      </p:sp>
      <p:sp>
        <p:nvSpPr>
          <p:cNvPr id="604" name="TextBox 603"/>
          <p:cNvSpPr txBox="1"/>
          <p:nvPr/>
        </p:nvSpPr>
        <p:spPr>
          <a:xfrm>
            <a:off x="1894292" y="1128850"/>
            <a:ext cx="5439867" cy="1323439"/>
          </a:xfrm>
          <a:prstGeom prst="rect">
            <a:avLst/>
          </a:prstGeom>
          <a:noFill/>
        </p:spPr>
        <p:txBody>
          <a:bodyPr wrap="square" rtlCol="0">
            <a:spAutoFit/>
          </a:bodyPr>
          <a:lstStyle/>
          <a:p>
            <a:r>
              <a:rPr lang="fi-FI" b="1" dirty="0" smtClean="0">
                <a:solidFill>
                  <a:schemeClr val="bg1"/>
                </a:solidFill>
              </a:rPr>
              <a:t>ROTATING HERO BANNER – 1 of 4</a:t>
            </a:r>
          </a:p>
          <a:p>
            <a:r>
              <a:rPr lang="fi-FI" sz="1100" dirty="0" smtClean="0">
                <a:solidFill>
                  <a:schemeClr val="bg1"/>
                </a:solidFill>
              </a:rPr>
              <a:t>1 – member promo</a:t>
            </a:r>
          </a:p>
          <a:p>
            <a:r>
              <a:rPr lang="fi-FI" sz="1100" dirty="0" smtClean="0">
                <a:solidFill>
                  <a:schemeClr val="bg1"/>
                </a:solidFill>
              </a:rPr>
              <a:t>2 – athlete spotlight</a:t>
            </a:r>
          </a:p>
          <a:p>
            <a:r>
              <a:rPr lang="fi-FI" sz="1100" dirty="0" smtClean="0">
                <a:solidFill>
                  <a:schemeClr val="bg1"/>
                </a:solidFill>
              </a:rPr>
              <a:t>3 – featured review </a:t>
            </a:r>
          </a:p>
          <a:p>
            <a:r>
              <a:rPr lang="fi-FI" sz="1100" dirty="0" smtClean="0">
                <a:solidFill>
                  <a:schemeClr val="bg1"/>
                </a:solidFill>
              </a:rPr>
              <a:t>4 – member spotlight</a:t>
            </a:r>
          </a:p>
          <a:p>
            <a:endParaRPr lang="en-US" dirty="0">
              <a:solidFill>
                <a:schemeClr val="bg1"/>
              </a:solidFill>
            </a:endParaRPr>
          </a:p>
        </p:txBody>
      </p:sp>
      <p:pic>
        <p:nvPicPr>
          <p:cNvPr id="605"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04364" y="9166448"/>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4" name="Rounded Rectangle 523"/>
          <p:cNvSpPr/>
          <p:nvPr/>
        </p:nvSpPr>
        <p:spPr>
          <a:xfrm>
            <a:off x="7189172" y="8825691"/>
            <a:ext cx="1726296" cy="295751"/>
          </a:xfrm>
          <a:prstGeom prst="roundRect">
            <a:avLst>
              <a:gd name="adj" fmla="val 14479"/>
            </a:avLst>
          </a:prstGeom>
          <a:gradFill flip="none" rotWithShape="1">
            <a:gsLst>
              <a:gs pos="0">
                <a:schemeClr val="bg1">
                  <a:lumMod val="50000"/>
                  <a:alpha val="20000"/>
                </a:schemeClr>
              </a:gs>
              <a:gs pos="50000">
                <a:schemeClr val="bg1">
                  <a:lumMod val="85000"/>
                  <a:alpha val="44000"/>
                </a:schemeClr>
              </a:gs>
              <a:gs pos="100000">
                <a:schemeClr val="bg1">
                  <a:lumMod val="85000"/>
                  <a:alpha val="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lumMod val="50000"/>
                    <a:lumOff val="50000"/>
                  </a:schemeClr>
                </a:solidFill>
              </a:rPr>
              <a:t>SEARCH PRODUCTS </a:t>
            </a:r>
            <a:r>
              <a:rPr lang="en-US" sz="1100" b="1" dirty="0" smtClean="0">
                <a:solidFill>
                  <a:schemeClr val="tx1">
                    <a:lumMod val="50000"/>
                    <a:lumOff val="50000"/>
                  </a:schemeClr>
                </a:solidFill>
                <a:latin typeface="FontAwesome"/>
              </a:rPr>
              <a:t></a:t>
            </a:r>
            <a:endParaRPr lang="en-US" sz="1100" b="1" dirty="0">
              <a:solidFill>
                <a:schemeClr val="tx1">
                  <a:lumMod val="50000"/>
                  <a:lumOff val="50000"/>
                </a:schemeClr>
              </a:solidFill>
            </a:endParaRPr>
          </a:p>
        </p:txBody>
      </p:sp>
      <p:pic>
        <p:nvPicPr>
          <p:cNvPr id="606"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67555" y="4814345"/>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07" name="TextBox 606"/>
          <p:cNvSpPr txBox="1"/>
          <p:nvPr/>
        </p:nvSpPr>
        <p:spPr>
          <a:xfrm>
            <a:off x="1687976" y="4519595"/>
            <a:ext cx="5319343" cy="369332"/>
          </a:xfrm>
          <a:prstGeom prst="rect">
            <a:avLst/>
          </a:prstGeom>
          <a:noFill/>
        </p:spPr>
        <p:txBody>
          <a:bodyPr wrap="square" rtlCol="0">
            <a:spAutoFit/>
          </a:bodyPr>
          <a:lstStyle/>
          <a:p>
            <a:pPr algn="ctr"/>
            <a:r>
              <a:rPr lang="fi-FI" b="1" dirty="0" smtClean="0">
                <a:solidFill>
                  <a:schemeClr val="tx1">
                    <a:lumMod val="85000"/>
                    <a:lumOff val="15000"/>
                  </a:schemeClr>
                </a:solidFill>
              </a:rPr>
              <a:t>MY ATHELTES</a:t>
            </a:r>
            <a:endParaRPr lang="en-US" dirty="0">
              <a:solidFill>
                <a:schemeClr val="tx1">
                  <a:lumMod val="85000"/>
                  <a:lumOff val="15000"/>
                </a:schemeClr>
              </a:solidFill>
            </a:endParaRPr>
          </a:p>
        </p:txBody>
      </p:sp>
      <p:sp>
        <p:nvSpPr>
          <p:cNvPr id="608" name="Rounded Rectangle 607"/>
          <p:cNvSpPr/>
          <p:nvPr/>
        </p:nvSpPr>
        <p:spPr>
          <a:xfrm>
            <a:off x="7186638" y="4518594"/>
            <a:ext cx="1726296" cy="295751"/>
          </a:xfrm>
          <a:prstGeom prst="roundRect">
            <a:avLst>
              <a:gd name="adj" fmla="val 14479"/>
            </a:avLst>
          </a:prstGeom>
          <a:gradFill flip="none" rotWithShape="1">
            <a:gsLst>
              <a:gs pos="0">
                <a:schemeClr val="bg1">
                  <a:lumMod val="50000"/>
                  <a:alpha val="20000"/>
                </a:schemeClr>
              </a:gs>
              <a:gs pos="50000">
                <a:schemeClr val="bg1">
                  <a:lumMod val="85000"/>
                  <a:alpha val="44000"/>
                </a:schemeClr>
              </a:gs>
              <a:gs pos="100000">
                <a:schemeClr val="bg1">
                  <a:lumMod val="85000"/>
                  <a:alpha val="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lumMod val="50000"/>
                    <a:lumOff val="50000"/>
                  </a:schemeClr>
                </a:solidFill>
              </a:rPr>
              <a:t>SEARCH </a:t>
            </a:r>
            <a:r>
              <a:rPr lang="en-US" sz="1200" b="1" dirty="0" smtClean="0">
                <a:solidFill>
                  <a:schemeClr val="tx1">
                    <a:lumMod val="50000"/>
                    <a:lumOff val="50000"/>
                  </a:schemeClr>
                </a:solidFill>
              </a:rPr>
              <a:t>ATHLETES  </a:t>
            </a:r>
            <a:r>
              <a:rPr lang="en-US" sz="1100" b="1" dirty="0" smtClean="0">
                <a:solidFill>
                  <a:schemeClr val="tx1">
                    <a:lumMod val="50000"/>
                    <a:lumOff val="50000"/>
                  </a:schemeClr>
                </a:solidFill>
                <a:latin typeface="FontAwesome"/>
              </a:rPr>
              <a:t></a:t>
            </a:r>
            <a:endParaRPr lang="en-US" sz="1100" b="1" dirty="0">
              <a:solidFill>
                <a:schemeClr val="tx1">
                  <a:lumMod val="50000"/>
                  <a:lumOff val="50000"/>
                </a:schemeClr>
              </a:solidFill>
            </a:endParaRPr>
          </a:p>
        </p:txBody>
      </p:sp>
      <p:pic>
        <p:nvPicPr>
          <p:cNvPr id="463" name="Picture 46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064656" y="12196055"/>
            <a:ext cx="339418" cy="348564"/>
          </a:xfrm>
          <a:prstGeom prst="ellipse">
            <a:avLst/>
          </a:prstGeom>
          <a:noFill/>
          <a:ln w="12700">
            <a:solidFill>
              <a:schemeClr val="tx1">
                <a:lumMod val="50000"/>
                <a:lumOff val="50000"/>
              </a:schemeClr>
            </a:solidFill>
          </a:ln>
        </p:spPr>
      </p:pic>
      <p:pic>
        <p:nvPicPr>
          <p:cNvPr id="464" name="Picture 10" descr="http://mahamondo.typepad.com/mahamondo/images/2007/07/29/31321990.jpg"/>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r="16166"/>
          <a:stretch/>
        </p:blipFill>
        <p:spPr bwMode="auto">
          <a:xfrm>
            <a:off x="3491347" y="12196055"/>
            <a:ext cx="339052" cy="352193"/>
          </a:xfrm>
          <a:prstGeom prst="ellipse">
            <a:avLst/>
          </a:prstGeom>
          <a:noFill/>
          <a:ln w="12700">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pic>
        <p:nvPicPr>
          <p:cNvPr id="465" name="Picture 46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637964" y="12193188"/>
            <a:ext cx="339419" cy="351431"/>
          </a:xfrm>
          <a:prstGeom prst="ellipse">
            <a:avLst/>
          </a:prstGeom>
          <a:noFill/>
          <a:ln w="12700">
            <a:solidFill>
              <a:schemeClr val="tx1">
                <a:lumMod val="50000"/>
                <a:lumOff val="50000"/>
              </a:schemeClr>
            </a:solidFill>
          </a:ln>
        </p:spPr>
      </p:pic>
      <p:grpSp>
        <p:nvGrpSpPr>
          <p:cNvPr id="467" name="Group 466"/>
          <p:cNvGrpSpPr/>
          <p:nvPr/>
        </p:nvGrpSpPr>
        <p:grpSpPr>
          <a:xfrm>
            <a:off x="2521632" y="10962740"/>
            <a:ext cx="1928506" cy="1323439"/>
            <a:chOff x="2671577" y="3557250"/>
            <a:chExt cx="1928506" cy="1323439"/>
          </a:xfrm>
        </p:grpSpPr>
        <p:sp>
          <p:nvSpPr>
            <p:cNvPr id="478" name="Rectangle 477"/>
            <p:cNvSpPr/>
            <p:nvPr/>
          </p:nvSpPr>
          <p:spPr>
            <a:xfrm>
              <a:off x="2671577" y="3557250"/>
              <a:ext cx="1928506" cy="1323439"/>
            </a:xfrm>
            <a:prstGeom prst="rect">
              <a:avLst/>
            </a:prstGeom>
          </p:spPr>
          <p:txBody>
            <a:bodyPr wrap="square">
              <a:spAutoFit/>
            </a:bodyPr>
            <a:lstStyle/>
            <a:p>
              <a:endParaRPr lang="en-US" sz="1000" dirty="0" smtClean="0"/>
            </a:p>
            <a:p>
              <a:r>
                <a:rPr lang="en-US" sz="400" dirty="0" smtClean="0"/>
                <a:t> </a:t>
              </a:r>
            </a:p>
            <a:p>
              <a:r>
                <a:rPr lang="en-US" sz="1200" b="1" dirty="0"/>
                <a:t>Honey Stinger </a:t>
              </a:r>
              <a:br>
                <a:rPr lang="en-US" sz="1200" b="1" dirty="0"/>
              </a:br>
              <a:r>
                <a:rPr lang="en-US" sz="1200" b="1" dirty="0"/>
                <a:t>Organic Energy Gels</a:t>
              </a:r>
            </a:p>
            <a:p>
              <a:r>
                <a:rPr lang="en-US" sz="1000" dirty="0">
                  <a:solidFill>
                    <a:schemeClr val="tx1">
                      <a:lumMod val="65000"/>
                      <a:lumOff val="35000"/>
                    </a:schemeClr>
                  </a:solidFill>
                </a:rPr>
                <a:t>Honey Stinger </a:t>
              </a:r>
              <a:br>
                <a:rPr lang="en-US" sz="1000" dirty="0">
                  <a:solidFill>
                    <a:schemeClr val="tx1">
                      <a:lumMod val="65000"/>
                      <a:lumOff val="35000"/>
                    </a:schemeClr>
                  </a:solidFill>
                </a:rPr>
              </a:br>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479" name="Group 478"/>
            <p:cNvGrpSpPr/>
            <p:nvPr/>
          </p:nvGrpSpPr>
          <p:grpSpPr>
            <a:xfrm>
              <a:off x="2778936" y="3776930"/>
              <a:ext cx="1749290" cy="10721"/>
              <a:chOff x="308110" y="1764759"/>
              <a:chExt cx="1749290" cy="10721"/>
            </a:xfrm>
          </p:grpSpPr>
          <p:cxnSp>
            <p:nvCxnSpPr>
              <p:cNvPr id="480" name="Straight Connector 479"/>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1" name="Straight Connector 480"/>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76" name="Rounded Rectangle 475"/>
          <p:cNvSpPr/>
          <p:nvPr/>
        </p:nvSpPr>
        <p:spPr>
          <a:xfrm>
            <a:off x="2958710" y="12686285"/>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477" name="Rectangle 476"/>
          <p:cNvSpPr/>
          <p:nvPr/>
        </p:nvSpPr>
        <p:spPr>
          <a:xfrm>
            <a:off x="2522766" y="11951717"/>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447" name="Picture 44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73906" y="12196055"/>
            <a:ext cx="339418" cy="348564"/>
          </a:xfrm>
          <a:prstGeom prst="ellipse">
            <a:avLst/>
          </a:prstGeom>
          <a:noFill/>
          <a:ln w="12700">
            <a:solidFill>
              <a:schemeClr val="tx1">
                <a:lumMod val="50000"/>
                <a:lumOff val="50000"/>
              </a:schemeClr>
            </a:solidFill>
          </a:ln>
        </p:spPr>
      </p:pic>
      <p:pic>
        <p:nvPicPr>
          <p:cNvPr id="449" name="Picture 10" descr="http://mahamondo.typepad.com/mahamondo/images/2007/07/29/31321990.jpg"/>
          <p:cNvPicPr>
            <a:picLocks noChangeAspect="1" noChangeArrowheads="1"/>
          </p:cNvPicPr>
          <p:nvPr/>
        </p:nvPicPr>
        <p:blipFill rotWithShape="1">
          <a:blip r:embed="rId16" cstate="print">
            <a:extLst>
              <a:ext uri="{28A0092B-C50C-407E-A947-70E740481C1C}">
                <a14:useLocalDpi xmlns:a14="http://schemas.microsoft.com/office/drawing/2010/main" val="0"/>
              </a:ext>
            </a:extLst>
          </a:blip>
          <a:srcRect r="16166"/>
          <a:stretch/>
        </p:blipFill>
        <p:spPr bwMode="auto">
          <a:xfrm>
            <a:off x="1300597" y="12196055"/>
            <a:ext cx="339052" cy="352193"/>
          </a:xfrm>
          <a:prstGeom prst="ellipse">
            <a:avLst/>
          </a:prstGeom>
          <a:noFill/>
          <a:ln w="12700">
            <a:solidFill>
              <a:schemeClr val="tx1">
                <a:lumMod val="50000"/>
                <a:lumOff val="50000"/>
              </a:schemeClr>
            </a:solidFill>
          </a:ln>
          <a:extLst>
            <a:ext uri="{909E8E84-426E-40DD-AFC4-6F175D3DCCD1}">
              <a14:hiddenFill xmlns:a14="http://schemas.microsoft.com/office/drawing/2010/main">
                <a:solidFill>
                  <a:srgbClr val="FFFFFF"/>
                </a:solidFill>
              </a14:hiddenFill>
            </a:ext>
          </a:extLst>
        </p:spPr>
      </p:pic>
      <p:pic>
        <p:nvPicPr>
          <p:cNvPr id="450" name="Picture 44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47214" y="12193188"/>
            <a:ext cx="339419" cy="351431"/>
          </a:xfrm>
          <a:prstGeom prst="ellipse">
            <a:avLst/>
          </a:prstGeom>
          <a:noFill/>
          <a:ln w="12700">
            <a:solidFill>
              <a:schemeClr val="tx1">
                <a:lumMod val="50000"/>
                <a:lumOff val="50000"/>
              </a:schemeClr>
            </a:solidFill>
          </a:ln>
        </p:spPr>
      </p:pic>
      <p:pic>
        <p:nvPicPr>
          <p:cNvPr id="451" name="Picture 450"/>
          <p:cNvPicPr>
            <a:picLocks noChangeAspect="1"/>
          </p:cNvPicPr>
          <p:nvPr/>
        </p:nvPicPr>
        <p:blipFill rotWithShape="1">
          <a:blip r:embed="rId18" cstate="print">
            <a:extLst>
              <a:ext uri="{28A0092B-C50C-407E-A947-70E740481C1C}">
                <a14:useLocalDpi xmlns:a14="http://schemas.microsoft.com/office/drawing/2010/main" val="0"/>
              </a:ext>
            </a:extLst>
          </a:blip>
          <a:srcRect b="13147"/>
          <a:stretch/>
        </p:blipFill>
        <p:spPr>
          <a:xfrm>
            <a:off x="1726922" y="12196055"/>
            <a:ext cx="334740" cy="349967"/>
          </a:xfrm>
          <a:prstGeom prst="ellipse">
            <a:avLst/>
          </a:prstGeom>
          <a:ln>
            <a:solidFill>
              <a:schemeClr val="tx1">
                <a:lumMod val="50000"/>
                <a:lumOff val="50000"/>
              </a:schemeClr>
            </a:solidFill>
          </a:ln>
        </p:spPr>
      </p:pic>
      <p:grpSp>
        <p:nvGrpSpPr>
          <p:cNvPr id="453" name="Group 452"/>
          <p:cNvGrpSpPr/>
          <p:nvPr/>
        </p:nvGrpSpPr>
        <p:grpSpPr>
          <a:xfrm>
            <a:off x="330882" y="10962740"/>
            <a:ext cx="1928506" cy="1138773"/>
            <a:chOff x="2671577" y="3557250"/>
            <a:chExt cx="1928506" cy="1138773"/>
          </a:xfrm>
        </p:grpSpPr>
        <p:sp>
          <p:nvSpPr>
            <p:cNvPr id="458" name="Rectangle 457"/>
            <p:cNvSpPr/>
            <p:nvPr/>
          </p:nvSpPr>
          <p:spPr>
            <a:xfrm>
              <a:off x="2671577" y="3557250"/>
              <a:ext cx="1928506" cy="1138773"/>
            </a:xfrm>
            <a:prstGeom prst="rect">
              <a:avLst/>
            </a:prstGeom>
          </p:spPr>
          <p:txBody>
            <a:bodyPr wrap="square">
              <a:spAutoFit/>
            </a:bodyPr>
            <a:lstStyle/>
            <a:p>
              <a:endParaRPr lang="en-US" sz="1000" dirty="0" smtClean="0"/>
            </a:p>
            <a:p>
              <a:r>
                <a:rPr lang="en-US" sz="400" dirty="0" smtClean="0"/>
                <a:t> </a:t>
              </a:r>
            </a:p>
            <a:p>
              <a:r>
                <a:rPr lang="en-US" sz="1200" b="1" dirty="0"/>
                <a:t>Orca S4 Triathlon </a:t>
              </a:r>
              <a:r>
                <a:rPr lang="en-US" sz="1200" b="1" dirty="0" smtClean="0"/>
                <a:t>Wetsuit</a:t>
              </a:r>
              <a:r>
                <a:rPr lang="en-US" sz="1000" b="1" dirty="0"/>
                <a:t/>
              </a:r>
              <a:br>
                <a:rPr lang="en-US" sz="1000" b="1" dirty="0"/>
              </a:br>
              <a:r>
                <a:rPr lang="en-US" sz="1000" dirty="0">
                  <a:solidFill>
                    <a:schemeClr val="tx1">
                      <a:lumMod val="65000"/>
                      <a:lumOff val="35000"/>
                    </a:schemeClr>
                  </a:solidFill>
                </a:rPr>
                <a:t>by </a:t>
              </a:r>
              <a:r>
                <a:rPr lang="en-US" sz="1000" dirty="0" err="1">
                  <a:solidFill>
                    <a:schemeClr val="tx1">
                      <a:lumMod val="65000"/>
                      <a:lumOff val="35000"/>
                    </a:schemeClr>
                  </a:solidFill>
                </a:rPr>
                <a:t>Hoka</a:t>
              </a:r>
              <a:r>
                <a:rPr lang="en-US" sz="1000" dirty="0">
                  <a:solidFill>
                    <a:schemeClr val="tx1">
                      <a:lumMod val="65000"/>
                      <a:lumOff val="35000"/>
                    </a:schemeClr>
                  </a:solidFill>
                </a:rPr>
                <a:t> One</a:t>
              </a:r>
              <a:r>
                <a:rPr lang="en-US" sz="1050" dirty="0"/>
                <a:t/>
              </a:r>
              <a:br>
                <a:rPr lang="en-US" sz="1050" dirty="0"/>
              </a:br>
              <a:r>
                <a:rPr lang="en-US" sz="1100" strike="sngStrike" dirty="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459" name="Group 458"/>
            <p:cNvGrpSpPr/>
            <p:nvPr/>
          </p:nvGrpSpPr>
          <p:grpSpPr>
            <a:xfrm>
              <a:off x="2778936" y="3776930"/>
              <a:ext cx="1749290" cy="10721"/>
              <a:chOff x="308110" y="1764759"/>
              <a:chExt cx="1749290" cy="10721"/>
            </a:xfrm>
          </p:grpSpPr>
          <p:cxnSp>
            <p:nvCxnSpPr>
              <p:cNvPr id="460" name="Straight Connector 459"/>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1" name="Straight Connector 460"/>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56" name="Rounded Rectangle 455"/>
          <p:cNvSpPr/>
          <p:nvPr/>
        </p:nvSpPr>
        <p:spPr>
          <a:xfrm>
            <a:off x="785465" y="12688754"/>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457" name="Rectangle 456"/>
          <p:cNvSpPr/>
          <p:nvPr/>
        </p:nvSpPr>
        <p:spPr>
          <a:xfrm>
            <a:off x="332016" y="11951717"/>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484" name="Picture 48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28714" y="12193188"/>
            <a:ext cx="339419" cy="351431"/>
          </a:xfrm>
          <a:prstGeom prst="ellipse">
            <a:avLst/>
          </a:prstGeom>
          <a:noFill/>
          <a:ln w="12700">
            <a:solidFill>
              <a:schemeClr val="tx1">
                <a:lumMod val="50000"/>
                <a:lumOff val="50000"/>
              </a:schemeClr>
            </a:solidFill>
          </a:ln>
        </p:spPr>
      </p:pic>
      <p:pic>
        <p:nvPicPr>
          <p:cNvPr id="485" name="Picture 484"/>
          <p:cNvPicPr>
            <a:picLocks noChangeAspect="1"/>
          </p:cNvPicPr>
          <p:nvPr/>
        </p:nvPicPr>
        <p:blipFill rotWithShape="1">
          <a:blip r:embed="rId18" cstate="print">
            <a:extLst>
              <a:ext uri="{28A0092B-C50C-407E-A947-70E740481C1C}">
                <a14:useLocalDpi xmlns:a14="http://schemas.microsoft.com/office/drawing/2010/main" val="0"/>
              </a:ext>
            </a:extLst>
          </a:blip>
          <a:srcRect b="13147"/>
          <a:stretch/>
        </p:blipFill>
        <p:spPr>
          <a:xfrm>
            <a:off x="5259180" y="12192000"/>
            <a:ext cx="334740" cy="349967"/>
          </a:xfrm>
          <a:prstGeom prst="ellipse">
            <a:avLst/>
          </a:prstGeom>
          <a:ln>
            <a:solidFill>
              <a:schemeClr val="tx1">
                <a:lumMod val="50000"/>
                <a:lumOff val="50000"/>
              </a:schemeClr>
            </a:solidFill>
          </a:ln>
        </p:spPr>
      </p:pic>
      <p:grpSp>
        <p:nvGrpSpPr>
          <p:cNvPr id="487" name="Group 486"/>
          <p:cNvGrpSpPr/>
          <p:nvPr/>
        </p:nvGrpSpPr>
        <p:grpSpPr>
          <a:xfrm>
            <a:off x="4712382" y="10962740"/>
            <a:ext cx="1928506" cy="1146468"/>
            <a:chOff x="2671577" y="3557250"/>
            <a:chExt cx="1928506" cy="1146468"/>
          </a:xfrm>
        </p:grpSpPr>
        <p:sp>
          <p:nvSpPr>
            <p:cNvPr id="493" name="Rectangle 492"/>
            <p:cNvSpPr/>
            <p:nvPr/>
          </p:nvSpPr>
          <p:spPr>
            <a:xfrm>
              <a:off x="2671577" y="3557250"/>
              <a:ext cx="1928506" cy="1146468"/>
            </a:xfrm>
            <a:prstGeom prst="rect">
              <a:avLst/>
            </a:prstGeom>
          </p:spPr>
          <p:txBody>
            <a:bodyPr wrap="square">
              <a:spAutoFit/>
            </a:bodyPr>
            <a:lstStyle/>
            <a:p>
              <a:endParaRPr lang="en-US" sz="1000" dirty="0" smtClean="0"/>
            </a:p>
            <a:p>
              <a:r>
                <a:rPr lang="en-US" sz="400" dirty="0" smtClean="0"/>
                <a:t> </a:t>
              </a:r>
            </a:p>
            <a:p>
              <a:r>
                <a:rPr lang="en-US" sz="1200" b="1" dirty="0"/>
                <a:t>Felt S22 2012</a:t>
              </a:r>
            </a:p>
            <a:p>
              <a:r>
                <a:rPr lang="en-US" sz="1050" dirty="0" smtClean="0">
                  <a:solidFill>
                    <a:schemeClr val="tx1">
                      <a:lumMod val="65000"/>
                      <a:lumOff val="35000"/>
                    </a:schemeClr>
                  </a:solidFill>
                </a:rPr>
                <a:t>by </a:t>
              </a:r>
              <a:r>
                <a:rPr lang="en-US" sz="1050" dirty="0">
                  <a:solidFill>
                    <a:schemeClr val="tx1">
                      <a:lumMod val="65000"/>
                      <a:lumOff val="35000"/>
                    </a:schemeClr>
                  </a:solidFill>
                </a:rPr>
                <a:t>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494" name="Group 493"/>
            <p:cNvGrpSpPr/>
            <p:nvPr/>
          </p:nvGrpSpPr>
          <p:grpSpPr>
            <a:xfrm>
              <a:off x="2778936" y="3776930"/>
              <a:ext cx="1749290" cy="10721"/>
              <a:chOff x="308110" y="1764759"/>
              <a:chExt cx="1749290" cy="10721"/>
            </a:xfrm>
          </p:grpSpPr>
          <p:cxnSp>
            <p:nvCxnSpPr>
              <p:cNvPr id="495" name="Straight Connector 494"/>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6" name="Straight Connector 495"/>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91" name="Rounded Rectangle 490"/>
          <p:cNvSpPr/>
          <p:nvPr/>
        </p:nvSpPr>
        <p:spPr>
          <a:xfrm>
            <a:off x="5161681" y="1267263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492" name="Rectangle 491"/>
          <p:cNvSpPr/>
          <p:nvPr/>
        </p:nvSpPr>
        <p:spPr>
          <a:xfrm>
            <a:off x="4713516" y="11951717"/>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498" name="Picture 49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019463" y="12193188"/>
            <a:ext cx="339419" cy="351431"/>
          </a:xfrm>
          <a:prstGeom prst="ellipse">
            <a:avLst/>
          </a:prstGeom>
          <a:noFill/>
          <a:ln w="12700">
            <a:solidFill>
              <a:schemeClr val="tx1">
                <a:lumMod val="50000"/>
                <a:lumOff val="50000"/>
              </a:schemeClr>
            </a:solidFill>
          </a:ln>
        </p:spPr>
      </p:pic>
      <p:pic>
        <p:nvPicPr>
          <p:cNvPr id="499" name="Picture 498"/>
          <p:cNvPicPr>
            <a:picLocks noChangeAspect="1"/>
          </p:cNvPicPr>
          <p:nvPr/>
        </p:nvPicPr>
        <p:blipFill rotWithShape="1">
          <a:blip r:embed="rId18" cstate="print">
            <a:extLst>
              <a:ext uri="{28A0092B-C50C-407E-A947-70E740481C1C}">
                <a14:useLocalDpi xmlns:a14="http://schemas.microsoft.com/office/drawing/2010/main" val="0"/>
              </a:ext>
            </a:extLst>
          </a:blip>
          <a:srcRect b="13147"/>
          <a:stretch/>
        </p:blipFill>
        <p:spPr>
          <a:xfrm>
            <a:off x="7449929" y="12192000"/>
            <a:ext cx="334740" cy="349967"/>
          </a:xfrm>
          <a:prstGeom prst="ellipse">
            <a:avLst/>
          </a:prstGeom>
          <a:ln>
            <a:solidFill>
              <a:schemeClr val="tx1">
                <a:lumMod val="50000"/>
                <a:lumOff val="50000"/>
              </a:schemeClr>
            </a:solidFill>
          </a:ln>
        </p:spPr>
      </p:pic>
      <p:grpSp>
        <p:nvGrpSpPr>
          <p:cNvPr id="501" name="Group 500"/>
          <p:cNvGrpSpPr/>
          <p:nvPr/>
        </p:nvGrpSpPr>
        <p:grpSpPr>
          <a:xfrm>
            <a:off x="6903131" y="10962740"/>
            <a:ext cx="1928506" cy="1331134"/>
            <a:chOff x="2671577" y="3557250"/>
            <a:chExt cx="1928506" cy="1331134"/>
          </a:xfrm>
        </p:grpSpPr>
        <p:sp>
          <p:nvSpPr>
            <p:cNvPr id="507" name="Rectangle 506"/>
            <p:cNvSpPr/>
            <p:nvPr/>
          </p:nvSpPr>
          <p:spPr>
            <a:xfrm>
              <a:off x="2671577" y="3557250"/>
              <a:ext cx="1928506" cy="1331134"/>
            </a:xfrm>
            <a:prstGeom prst="rect">
              <a:avLst/>
            </a:prstGeom>
          </p:spPr>
          <p:txBody>
            <a:bodyPr wrap="square">
              <a:spAutoFit/>
            </a:bodyPr>
            <a:lstStyle/>
            <a:p>
              <a:endParaRPr lang="en-US" sz="1000" dirty="0" smtClean="0"/>
            </a:p>
            <a:p>
              <a:r>
                <a:rPr lang="en-US" sz="400" dirty="0" smtClean="0"/>
                <a:t> </a:t>
              </a:r>
            </a:p>
            <a:p>
              <a:r>
                <a:rPr lang="en-US" sz="1200" b="1" dirty="0" err="1"/>
                <a:t>Carbo</a:t>
              </a:r>
              <a:r>
                <a:rPr lang="en-US" sz="1200" b="1" dirty="0"/>
                <a:t>‑Pro Pure Complex Carbohydrates</a:t>
              </a:r>
            </a:p>
            <a:p>
              <a:r>
                <a:rPr lang="en-US" sz="1050" dirty="0" smtClean="0">
                  <a:solidFill>
                    <a:schemeClr val="tx1">
                      <a:lumMod val="65000"/>
                      <a:lumOff val="35000"/>
                    </a:schemeClr>
                  </a:solidFill>
                </a:rPr>
                <a:t>by </a:t>
              </a:r>
              <a:r>
                <a:rPr lang="en-US" sz="1050" dirty="0">
                  <a:solidFill>
                    <a:schemeClr val="tx1">
                      <a:lumMod val="65000"/>
                      <a:lumOff val="35000"/>
                    </a:schemeClr>
                  </a:solidFill>
                </a:rPr>
                <a:t>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508" name="Group 507"/>
            <p:cNvGrpSpPr/>
            <p:nvPr/>
          </p:nvGrpSpPr>
          <p:grpSpPr>
            <a:xfrm>
              <a:off x="2778936" y="3776930"/>
              <a:ext cx="1749290" cy="10721"/>
              <a:chOff x="308110" y="1764759"/>
              <a:chExt cx="1749290" cy="10721"/>
            </a:xfrm>
          </p:grpSpPr>
          <p:cxnSp>
            <p:nvCxnSpPr>
              <p:cNvPr id="509" name="Straight Connector 508"/>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0" name="Straight Connector 50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05" name="Rounded Rectangle 504"/>
          <p:cNvSpPr/>
          <p:nvPr/>
        </p:nvSpPr>
        <p:spPr>
          <a:xfrm>
            <a:off x="7352430" y="1267263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506" name="Rectangle 505"/>
          <p:cNvSpPr/>
          <p:nvPr/>
        </p:nvSpPr>
        <p:spPr>
          <a:xfrm>
            <a:off x="6904265" y="11951717"/>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515" name="Picture 10" descr="CARBO-PRO IP GMO-FREE"/>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540886" y="9910989"/>
            <a:ext cx="547188" cy="970622"/>
          </a:xfrm>
          <a:prstGeom prst="rect">
            <a:avLst/>
          </a:prstGeom>
          <a:noFill/>
          <a:extLst>
            <a:ext uri="{909E8E84-426E-40DD-AFC4-6F175D3DCCD1}">
              <a14:hiddenFill xmlns:a14="http://schemas.microsoft.com/office/drawing/2010/main">
                <a:solidFill>
                  <a:srgbClr val="FFFFFF"/>
                </a:solidFill>
              </a14:hiddenFill>
            </a:ext>
          </a:extLst>
        </p:spPr>
      </p:pic>
      <p:pic>
        <p:nvPicPr>
          <p:cNvPr id="516" name="Picture 2" descr="http://2012.feltracing.com/Resources/ProductPhotos/Bikes/S22_2012_SMALL.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905952" y="9998882"/>
            <a:ext cx="1364137" cy="794837"/>
          </a:xfrm>
          <a:prstGeom prst="rect">
            <a:avLst/>
          </a:prstGeom>
          <a:noFill/>
          <a:extLst>
            <a:ext uri="{909E8E84-426E-40DD-AFC4-6F175D3DCCD1}">
              <a14:hiddenFill xmlns:a14="http://schemas.microsoft.com/office/drawing/2010/main">
                <a:solidFill>
                  <a:srgbClr val="FFFFFF"/>
                </a:solidFill>
              </a14:hiddenFill>
            </a:ext>
          </a:extLst>
        </p:spPr>
      </p:pic>
      <p:pic>
        <p:nvPicPr>
          <p:cNvPr id="517" name="Picture 6" descr="https://encrypted-tbn0.gstatic.com/shopping?q=tbn:ANd9GcSzVqHyRP1Q15zONzZ-gpo7aAXg5_D-3HCQe3KndFQ21DhPO8HPLiaXSiTf44K4moDczcvBlbIV&amp;usqp=CAE"/>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l="4156" t="1664"/>
          <a:stretch/>
        </p:blipFill>
        <p:spPr bwMode="auto">
          <a:xfrm>
            <a:off x="616923" y="9882269"/>
            <a:ext cx="1292973" cy="1126136"/>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518" name="Picture 10" descr="https://encrypted-tbn1.gstatic.com/shopping?q=tbn:ANd9GcSymCvtN_dy6_hdv0x1mIE7GfFCnpU2hjRg5rifuQVhwkek6K89M49LYjrBfcZhR3IY6VuqhlA7&amp;usqp=CA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013195" y="9882269"/>
            <a:ext cx="1047758" cy="1047759"/>
          </a:xfrm>
          <a:prstGeom prst="rect">
            <a:avLst/>
          </a:prstGeom>
          <a:noFill/>
          <a:extLst>
            <a:ext uri="{909E8E84-426E-40DD-AFC4-6F175D3DCCD1}">
              <a14:hiddenFill xmlns:a14="http://schemas.microsoft.com/office/drawing/2010/main">
                <a:solidFill>
                  <a:srgbClr val="FFFFFF"/>
                </a:solidFill>
              </a14:hiddenFill>
            </a:ext>
          </a:extLst>
        </p:spPr>
      </p:pic>
      <p:sp>
        <p:nvSpPr>
          <p:cNvPr id="167" name="Oval 166"/>
          <p:cNvSpPr/>
          <p:nvPr/>
        </p:nvSpPr>
        <p:spPr>
          <a:xfrm>
            <a:off x="4830326" y="4023360"/>
            <a:ext cx="137160" cy="137160"/>
          </a:xfrm>
          <a:prstGeom prst="ellipse">
            <a:avLst/>
          </a:prstGeom>
          <a:gradFill flip="none" rotWithShape="1">
            <a:gsLst>
              <a:gs pos="0">
                <a:schemeClr val="tx1">
                  <a:lumMod val="65000"/>
                  <a:lumOff val="35000"/>
                </a:schemeClr>
              </a:gs>
              <a:gs pos="50000">
                <a:schemeClr val="tx1">
                  <a:lumMod val="50000"/>
                  <a:lumOff val="50000"/>
                </a:schemeClr>
              </a:gs>
              <a:gs pos="100000">
                <a:schemeClr val="tx1">
                  <a:lumMod val="50000"/>
                  <a:lumOff val="50000"/>
                </a:schemeClr>
              </a:gs>
            </a:gsLst>
            <a:lin ang="16200000" scaled="1"/>
            <a:tileRect/>
          </a:gradFill>
          <a:ln w="12700">
            <a:noFill/>
          </a:ln>
          <a:scene3d>
            <a:camera prst="orthographicFront"/>
            <a:lightRig rig="threePt" dir="t"/>
          </a:scene3d>
          <a:sp3d extrusionH="25400" contourW="25400">
            <a:bevelT w="38100" h="38100"/>
            <a:contourClr>
              <a:schemeClr val="tx1">
                <a:lumMod val="75000"/>
                <a:lumOff val="2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p>
        </p:txBody>
      </p:sp>
      <p:sp>
        <p:nvSpPr>
          <p:cNvPr id="168" name="Oval 167"/>
          <p:cNvSpPr/>
          <p:nvPr/>
        </p:nvSpPr>
        <p:spPr>
          <a:xfrm>
            <a:off x="5044873" y="4023360"/>
            <a:ext cx="137160" cy="137160"/>
          </a:xfrm>
          <a:prstGeom prst="ellipse">
            <a:avLst/>
          </a:prstGeom>
          <a:solidFill>
            <a:schemeClr val="bg1">
              <a:lumMod val="95000"/>
            </a:schemeClr>
          </a:solidFill>
          <a:ln w="12700">
            <a:noFill/>
          </a:ln>
          <a:scene3d>
            <a:camera prst="orthographicFront"/>
            <a:lightRig rig="threePt" dir="t"/>
          </a:scene3d>
          <a:sp3d>
            <a:bevelT w="69850" h="317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p>
        </p:txBody>
      </p:sp>
      <p:sp>
        <p:nvSpPr>
          <p:cNvPr id="169" name="Oval 168"/>
          <p:cNvSpPr/>
          <p:nvPr/>
        </p:nvSpPr>
        <p:spPr>
          <a:xfrm>
            <a:off x="5230845" y="4023360"/>
            <a:ext cx="137160" cy="137160"/>
          </a:xfrm>
          <a:prstGeom prst="ellipse">
            <a:avLst/>
          </a:prstGeom>
          <a:solidFill>
            <a:schemeClr val="bg1">
              <a:lumMod val="95000"/>
            </a:schemeClr>
          </a:solidFill>
          <a:ln w="12700">
            <a:noFill/>
          </a:ln>
          <a:scene3d>
            <a:camera prst="orthographicFront"/>
            <a:lightRig rig="threePt" dir="t"/>
          </a:scene3d>
          <a:sp3d>
            <a:bevelT w="69850" h="317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p>
        </p:txBody>
      </p:sp>
      <p:sp>
        <p:nvSpPr>
          <p:cNvPr id="170" name="Oval 169"/>
          <p:cNvSpPr/>
          <p:nvPr/>
        </p:nvSpPr>
        <p:spPr>
          <a:xfrm>
            <a:off x="5416817" y="4023360"/>
            <a:ext cx="137160" cy="137160"/>
          </a:xfrm>
          <a:prstGeom prst="ellipse">
            <a:avLst/>
          </a:prstGeom>
          <a:solidFill>
            <a:schemeClr val="bg1">
              <a:lumMod val="95000"/>
            </a:schemeClr>
          </a:solidFill>
          <a:ln w="12700">
            <a:noFill/>
          </a:ln>
          <a:scene3d>
            <a:camera prst="orthographicFront"/>
            <a:lightRig rig="threePt" dir="t"/>
          </a:scene3d>
          <a:sp3d>
            <a:bevelT w="69850" h="317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p>
        </p:txBody>
      </p:sp>
      <p:sp>
        <p:nvSpPr>
          <p:cNvPr id="171" name="Chevron 170"/>
          <p:cNvSpPr/>
          <p:nvPr/>
        </p:nvSpPr>
        <p:spPr>
          <a:xfrm>
            <a:off x="8551073" y="2457450"/>
            <a:ext cx="160329" cy="43179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 name="Group 3"/>
          <p:cNvGrpSpPr/>
          <p:nvPr/>
        </p:nvGrpSpPr>
        <p:grpSpPr>
          <a:xfrm>
            <a:off x="2545610" y="7235075"/>
            <a:ext cx="1828046" cy="327200"/>
            <a:chOff x="2549993" y="7256283"/>
            <a:chExt cx="1828046" cy="327200"/>
          </a:xfrm>
        </p:grpSpPr>
        <p:sp>
          <p:nvSpPr>
            <p:cNvPr id="173" name="Rounded Rectangle 172"/>
            <p:cNvSpPr/>
            <p:nvPr/>
          </p:nvSpPr>
          <p:spPr>
            <a:xfrm>
              <a:off x="2549993" y="7256283"/>
              <a:ext cx="1828046" cy="327200"/>
            </a:xfrm>
            <a:prstGeom prst="roundRect">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74" name="Rounded Rectangle 173"/>
            <p:cNvSpPr/>
            <p:nvPr/>
          </p:nvSpPr>
          <p:spPr>
            <a:xfrm>
              <a:off x="2554170" y="7276755"/>
              <a:ext cx="1783223" cy="274320"/>
            </a:xfrm>
            <a:prstGeom prst="roundRect">
              <a:avLst>
                <a:gd name="adj" fmla="val 1763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FontAwesome"/>
                </a:rPr>
                <a:t> </a:t>
              </a:r>
              <a:r>
                <a:rPr lang="en-US" sz="1400" dirty="0" smtClean="0">
                  <a:solidFill>
                    <a:schemeClr val="bg1"/>
                  </a:solidFill>
                  <a:latin typeface="FontAwesome"/>
                </a:rPr>
                <a:t> </a:t>
              </a:r>
              <a:r>
                <a:rPr lang="en-US" sz="1600" b="1" dirty="0" smtClean="0">
                  <a:solidFill>
                    <a:schemeClr val="bg1"/>
                  </a:solidFill>
                </a:rPr>
                <a:t>21</a:t>
              </a:r>
              <a:r>
                <a:rPr lang="en-US" sz="1400" dirty="0" smtClean="0">
                  <a:solidFill>
                    <a:schemeClr val="bg1"/>
                  </a:solidFill>
                </a:rPr>
                <a:t> </a:t>
              </a:r>
              <a:r>
                <a:rPr lang="en-US" sz="1050" dirty="0" smtClean="0">
                  <a:solidFill>
                    <a:schemeClr val="bg1"/>
                  </a:solidFill>
                </a:rPr>
                <a:t>Recommendations</a:t>
              </a:r>
              <a:endParaRPr lang="en-US" sz="1000" dirty="0">
                <a:solidFill>
                  <a:schemeClr val="bg1"/>
                </a:solidFill>
              </a:endParaRPr>
            </a:p>
          </p:txBody>
        </p:sp>
      </p:grpSp>
      <p:grpSp>
        <p:nvGrpSpPr>
          <p:cNvPr id="9" name="Group 8"/>
          <p:cNvGrpSpPr/>
          <p:nvPr/>
        </p:nvGrpSpPr>
        <p:grpSpPr>
          <a:xfrm>
            <a:off x="4744331" y="7235075"/>
            <a:ext cx="1828046" cy="327200"/>
            <a:chOff x="4746800" y="7253780"/>
            <a:chExt cx="1828046" cy="327200"/>
          </a:xfrm>
        </p:grpSpPr>
        <p:sp>
          <p:nvSpPr>
            <p:cNvPr id="178" name="Rounded Rectangle 177"/>
            <p:cNvSpPr/>
            <p:nvPr/>
          </p:nvSpPr>
          <p:spPr>
            <a:xfrm>
              <a:off x="4746800" y="7253780"/>
              <a:ext cx="1828046" cy="327200"/>
            </a:xfrm>
            <a:prstGeom prst="roundRect">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79" name="Rounded Rectangle 178"/>
            <p:cNvSpPr/>
            <p:nvPr/>
          </p:nvSpPr>
          <p:spPr>
            <a:xfrm>
              <a:off x="4750977" y="7274252"/>
              <a:ext cx="1783223" cy="274320"/>
            </a:xfrm>
            <a:prstGeom prst="roundRect">
              <a:avLst>
                <a:gd name="adj" fmla="val 1763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FontAwesome"/>
                </a:rPr>
                <a:t> </a:t>
              </a:r>
              <a:r>
                <a:rPr lang="en-US" sz="1400" dirty="0" smtClean="0">
                  <a:solidFill>
                    <a:schemeClr val="bg1"/>
                  </a:solidFill>
                  <a:latin typeface="FontAwesome"/>
                </a:rPr>
                <a:t> </a:t>
              </a:r>
              <a:r>
                <a:rPr lang="en-US" sz="1600" b="1" dirty="0" smtClean="0">
                  <a:solidFill>
                    <a:schemeClr val="bg1"/>
                  </a:solidFill>
                </a:rPr>
                <a:t>18</a:t>
              </a:r>
              <a:r>
                <a:rPr lang="en-US" sz="1400" dirty="0" smtClean="0">
                  <a:solidFill>
                    <a:schemeClr val="bg1"/>
                  </a:solidFill>
                </a:rPr>
                <a:t> </a:t>
              </a:r>
              <a:r>
                <a:rPr lang="en-US" sz="1050" dirty="0" smtClean="0">
                  <a:solidFill>
                    <a:schemeClr val="bg1"/>
                  </a:solidFill>
                </a:rPr>
                <a:t>Recommendations</a:t>
              </a:r>
              <a:endParaRPr lang="en-US" sz="1000" dirty="0">
                <a:solidFill>
                  <a:schemeClr val="bg1"/>
                </a:solidFill>
              </a:endParaRPr>
            </a:p>
          </p:txBody>
        </p:sp>
      </p:grpSp>
      <p:grpSp>
        <p:nvGrpSpPr>
          <p:cNvPr id="10" name="Group 9"/>
          <p:cNvGrpSpPr/>
          <p:nvPr/>
        </p:nvGrpSpPr>
        <p:grpSpPr>
          <a:xfrm>
            <a:off x="6924002" y="7235075"/>
            <a:ext cx="1828046" cy="327200"/>
            <a:chOff x="6924002" y="7253780"/>
            <a:chExt cx="1828046" cy="327200"/>
          </a:xfrm>
        </p:grpSpPr>
        <p:sp>
          <p:nvSpPr>
            <p:cNvPr id="181" name="Rounded Rectangle 180"/>
            <p:cNvSpPr/>
            <p:nvPr/>
          </p:nvSpPr>
          <p:spPr>
            <a:xfrm>
              <a:off x="6924002" y="7253780"/>
              <a:ext cx="1828046" cy="327200"/>
            </a:xfrm>
            <a:prstGeom prst="roundRect">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88" name="Rounded Rectangle 187"/>
            <p:cNvSpPr/>
            <p:nvPr/>
          </p:nvSpPr>
          <p:spPr>
            <a:xfrm>
              <a:off x="6928179" y="7274252"/>
              <a:ext cx="1783223" cy="274320"/>
            </a:xfrm>
            <a:prstGeom prst="roundRect">
              <a:avLst>
                <a:gd name="adj" fmla="val 17634"/>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FontAwesome"/>
                </a:rPr>
                <a:t> </a:t>
              </a:r>
              <a:r>
                <a:rPr lang="en-US" sz="1400" dirty="0" smtClean="0">
                  <a:solidFill>
                    <a:schemeClr val="bg1"/>
                  </a:solidFill>
                  <a:latin typeface="FontAwesome"/>
                </a:rPr>
                <a:t> </a:t>
              </a:r>
              <a:r>
                <a:rPr lang="en-US" sz="1600" b="1" dirty="0" smtClean="0">
                  <a:solidFill>
                    <a:schemeClr val="bg1"/>
                  </a:solidFill>
                </a:rPr>
                <a:t>16</a:t>
              </a:r>
              <a:r>
                <a:rPr lang="en-US" sz="1400" dirty="0" smtClean="0">
                  <a:solidFill>
                    <a:schemeClr val="bg1"/>
                  </a:solidFill>
                </a:rPr>
                <a:t> </a:t>
              </a:r>
              <a:r>
                <a:rPr lang="en-US" sz="1050" dirty="0" smtClean="0">
                  <a:solidFill>
                    <a:schemeClr val="bg1"/>
                  </a:solidFill>
                </a:rPr>
                <a:t>Recommendations</a:t>
              </a:r>
              <a:endParaRPr lang="en-US" sz="1000" dirty="0">
                <a:solidFill>
                  <a:schemeClr val="bg1"/>
                </a:solidFill>
              </a:endParaRPr>
            </a:p>
          </p:txBody>
        </p:sp>
      </p:grpSp>
      <p:sp>
        <p:nvSpPr>
          <p:cNvPr id="160" name="Chevron 159"/>
          <p:cNvSpPr/>
          <p:nvPr/>
        </p:nvSpPr>
        <p:spPr>
          <a:xfrm>
            <a:off x="2114392" y="12298099"/>
            <a:ext cx="89606" cy="137160"/>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1" name="Straight Arrow Connector 160"/>
          <p:cNvCxnSpPr/>
          <p:nvPr/>
        </p:nvCxnSpPr>
        <p:spPr>
          <a:xfrm>
            <a:off x="4905952" y="8281761"/>
            <a:ext cx="56346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5498008" y="8150956"/>
            <a:ext cx="3169814" cy="261610"/>
          </a:xfrm>
          <a:prstGeom prst="rect">
            <a:avLst/>
          </a:prstGeom>
          <a:noFill/>
        </p:spPr>
        <p:txBody>
          <a:bodyPr wrap="square" rtlCol="0">
            <a:spAutoFit/>
          </a:bodyPr>
          <a:lstStyle/>
          <a:p>
            <a:r>
              <a:rPr lang="en-US" sz="1100" dirty="0" smtClean="0">
                <a:solidFill>
                  <a:schemeClr val="accent6">
                    <a:lumMod val="75000"/>
                  </a:schemeClr>
                </a:solidFill>
              </a:rPr>
              <a:t>Expand to see all athletes</a:t>
            </a:r>
            <a:endParaRPr lang="en-US" sz="1100" dirty="0">
              <a:solidFill>
                <a:schemeClr val="tx1">
                  <a:lumMod val="75000"/>
                  <a:lumOff val="25000"/>
                </a:schemeClr>
              </a:solidFill>
            </a:endParaRPr>
          </a:p>
        </p:txBody>
      </p:sp>
      <p:sp>
        <p:nvSpPr>
          <p:cNvPr id="163" name="Rectangle 162"/>
          <p:cNvSpPr/>
          <p:nvPr/>
        </p:nvSpPr>
        <p:spPr>
          <a:xfrm>
            <a:off x="29611" y="-513765"/>
            <a:ext cx="2367425"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Home page – logged in</a:t>
            </a:r>
            <a:endParaRPr lang="en-US" dirty="0"/>
          </a:p>
        </p:txBody>
      </p:sp>
      <p:sp>
        <p:nvSpPr>
          <p:cNvPr id="194" name="Rounded Rectangle 193"/>
          <p:cNvSpPr/>
          <p:nvPr/>
        </p:nvSpPr>
        <p:spPr>
          <a:xfrm>
            <a:off x="9296400" y="325328"/>
            <a:ext cx="1021006" cy="278239"/>
          </a:xfrm>
          <a:prstGeom prst="roundRect">
            <a:avLst>
              <a:gd name="adj" fmla="val 14302"/>
            </a:avLst>
          </a:prstGeom>
          <a:gradFill flip="none" rotWithShape="1">
            <a:gsLst>
              <a:gs pos="0">
                <a:schemeClr val="tx1">
                  <a:lumMod val="85000"/>
                  <a:lumOff val="15000"/>
                </a:schemeClr>
              </a:gs>
              <a:gs pos="50000">
                <a:schemeClr val="tx1">
                  <a:lumMod val="75000"/>
                  <a:lumOff val="25000"/>
                </a:schemeClr>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t>MY ATHLETES</a:t>
            </a:r>
            <a:endParaRPr lang="en-US" sz="1050" b="1" dirty="0"/>
          </a:p>
        </p:txBody>
      </p:sp>
      <p:sp>
        <p:nvSpPr>
          <p:cNvPr id="195" name="TextBox 194"/>
          <p:cNvSpPr txBox="1"/>
          <p:nvPr/>
        </p:nvSpPr>
        <p:spPr>
          <a:xfrm>
            <a:off x="9448800" y="892314"/>
            <a:ext cx="1095122" cy="338554"/>
          </a:xfrm>
          <a:prstGeom prst="rect">
            <a:avLst/>
          </a:prstGeom>
          <a:noFill/>
        </p:spPr>
        <p:txBody>
          <a:bodyPr wrap="square" rtlCol="0">
            <a:spAutoFit/>
          </a:bodyPr>
          <a:lstStyle/>
          <a:p>
            <a:r>
              <a:rPr lang="en-US" sz="800" b="1" dirty="0">
                <a:solidFill>
                  <a:schemeClr val="tx1">
                    <a:lumMod val="75000"/>
                    <a:lumOff val="25000"/>
                  </a:schemeClr>
                </a:solidFill>
              </a:rPr>
              <a:t>View Your Cart</a:t>
            </a:r>
          </a:p>
          <a:p>
            <a:r>
              <a:rPr lang="en-US" sz="800" dirty="0">
                <a:solidFill>
                  <a:schemeClr val="tx1">
                    <a:lumMod val="75000"/>
                    <a:lumOff val="25000"/>
                  </a:schemeClr>
                </a:solidFill>
              </a:rPr>
              <a:t>0 items $0.00</a:t>
            </a:r>
          </a:p>
        </p:txBody>
      </p:sp>
      <p:sp>
        <p:nvSpPr>
          <p:cNvPr id="189" name="TextBox 188"/>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190" name="Rounded Rectangle 189"/>
          <p:cNvSpPr/>
          <p:nvPr/>
        </p:nvSpPr>
        <p:spPr>
          <a:xfrm>
            <a:off x="276764" y="892314"/>
            <a:ext cx="1494608" cy="3425686"/>
          </a:xfrm>
          <a:prstGeom prst="roundRect">
            <a:avLst>
              <a:gd name="adj" fmla="val 2852"/>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3"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0" name="Rounded Rectangle 259"/>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8" name="Group 7"/>
          <p:cNvGrpSpPr/>
          <p:nvPr/>
        </p:nvGrpSpPr>
        <p:grpSpPr>
          <a:xfrm>
            <a:off x="7349079" y="641686"/>
            <a:ext cx="14626" cy="347472"/>
            <a:chOff x="3863549" y="590660"/>
            <a:chExt cx="14626" cy="425400"/>
          </a:xfrm>
        </p:grpSpPr>
        <p:cxnSp>
          <p:nvCxnSpPr>
            <p:cNvPr id="6" name="Straight Connector 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1771372" y="642701"/>
            <a:ext cx="14626" cy="347472"/>
            <a:chOff x="3863549" y="590660"/>
            <a:chExt cx="14626" cy="425400"/>
          </a:xfrm>
        </p:grpSpPr>
        <p:cxnSp>
          <p:nvCxnSpPr>
            <p:cNvPr id="172" name="Straight Connector 171"/>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Rounded Rectangle 1"/>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Rounded Rectangle 203"/>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06" name="TextBox 205"/>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12" name="Straight Connector 11"/>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13" name="Rectangle 12"/>
          <p:cNvSpPr/>
          <p:nvPr/>
        </p:nvSpPr>
        <p:spPr>
          <a:xfrm>
            <a:off x="282361" y="890150"/>
            <a:ext cx="1532773" cy="2785378"/>
          </a:xfrm>
          <a:prstGeom prst="rect">
            <a:avLst/>
          </a:prstGeom>
        </p:spPr>
        <p:txBody>
          <a:bodyPr wrap="square">
            <a:spAutoFit/>
          </a:bodyPr>
          <a:lstStyle/>
          <a:p>
            <a:pPr>
              <a:lnSpc>
                <a:spcPct val="250000"/>
              </a:lnSpc>
            </a:pPr>
            <a:r>
              <a:rPr lang="en-US" sz="1000" b="1" dirty="0" smtClean="0">
                <a:solidFill>
                  <a:schemeClr val="bg1">
                    <a:lumMod val="95000"/>
                  </a:schemeClr>
                </a:solidFill>
              </a:rPr>
              <a:t>Athlete</a:t>
            </a:r>
            <a:endParaRPr lang="en-US" sz="800" b="1" dirty="0" smtClean="0">
              <a:solidFill>
                <a:schemeClr val="bg1">
                  <a:lumMod val="50000"/>
                </a:schemeClr>
              </a:solidFill>
            </a:endParaRPr>
          </a:p>
          <a:p>
            <a:pPr>
              <a:lnSpc>
                <a:spcPct val="250000"/>
              </a:lnSpc>
            </a:pPr>
            <a:r>
              <a:rPr lang="en-US" sz="1000" b="1" dirty="0">
                <a:solidFill>
                  <a:schemeClr val="bg1">
                    <a:lumMod val="95000"/>
                  </a:schemeClr>
                </a:solidFill>
              </a:rPr>
              <a:t>Sport</a:t>
            </a:r>
          </a:p>
          <a:p>
            <a:pPr>
              <a:lnSpc>
                <a:spcPct val="250000"/>
              </a:lnSpc>
            </a:pPr>
            <a:r>
              <a:rPr lang="en-US" sz="1000" b="1" dirty="0" smtClean="0">
                <a:solidFill>
                  <a:schemeClr val="bg1">
                    <a:lumMod val="95000"/>
                  </a:schemeClr>
                </a:solidFill>
              </a:rPr>
              <a:t>Nutrition</a:t>
            </a:r>
            <a:endParaRPr lang="en-US" sz="1000" b="1" dirty="0">
              <a:solidFill>
                <a:schemeClr val="bg1">
                  <a:lumMod val="95000"/>
                </a:schemeClr>
              </a:solidFill>
            </a:endParaRPr>
          </a:p>
          <a:p>
            <a:pPr>
              <a:lnSpc>
                <a:spcPct val="250000"/>
              </a:lnSpc>
            </a:pPr>
            <a:r>
              <a:rPr lang="en-US" sz="1000" b="1" dirty="0">
                <a:solidFill>
                  <a:schemeClr val="bg1">
                    <a:lumMod val="95000"/>
                  </a:schemeClr>
                </a:solidFill>
              </a:rPr>
              <a:t>Gear</a:t>
            </a:r>
          </a:p>
          <a:p>
            <a:pPr>
              <a:lnSpc>
                <a:spcPct val="250000"/>
              </a:lnSpc>
            </a:pPr>
            <a:r>
              <a:rPr lang="en-US" sz="1000" b="1" dirty="0">
                <a:solidFill>
                  <a:schemeClr val="bg1">
                    <a:lumMod val="95000"/>
                  </a:schemeClr>
                </a:solidFill>
              </a:rPr>
              <a:t>Shoes</a:t>
            </a:r>
          </a:p>
          <a:p>
            <a:pPr>
              <a:lnSpc>
                <a:spcPct val="250000"/>
              </a:lnSpc>
            </a:pPr>
            <a:r>
              <a:rPr lang="en-US" sz="1000" b="1" dirty="0">
                <a:solidFill>
                  <a:schemeClr val="bg1">
                    <a:lumMod val="95000"/>
                  </a:schemeClr>
                </a:solidFill>
              </a:rPr>
              <a:t>Clothing</a:t>
            </a:r>
          </a:p>
          <a:p>
            <a:pPr>
              <a:lnSpc>
                <a:spcPct val="250000"/>
              </a:lnSpc>
            </a:pPr>
            <a:r>
              <a:rPr lang="en-US" sz="1000" b="1" dirty="0" smtClean="0">
                <a:solidFill>
                  <a:schemeClr val="bg1">
                    <a:lumMod val="95000"/>
                  </a:schemeClr>
                </a:solidFill>
              </a:rPr>
              <a:t>Brand</a:t>
            </a:r>
            <a:endParaRPr lang="en-US" sz="1000" b="1" dirty="0">
              <a:solidFill>
                <a:schemeClr val="bg1">
                  <a:lumMod val="95000"/>
                </a:schemeClr>
              </a:solidFill>
            </a:endParaRPr>
          </a:p>
        </p:txBody>
      </p:sp>
      <p:cxnSp>
        <p:nvCxnSpPr>
          <p:cNvPr id="196" name="Straight Connector 195"/>
          <p:cNvCxnSpPr/>
          <p:nvPr/>
        </p:nvCxnSpPr>
        <p:spPr>
          <a:xfrm>
            <a:off x="268813" y="1381091"/>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268813" y="1758084"/>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268813" y="2135077"/>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268813" y="2512070"/>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268813" y="2889063"/>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268813" y="3266056"/>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a:off x="268813" y="3643052"/>
            <a:ext cx="1508910"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203" name="Rectangle 202"/>
          <p:cNvSpPr/>
          <p:nvPr/>
        </p:nvSpPr>
        <p:spPr>
          <a:xfrm>
            <a:off x="1516036" y="886476"/>
            <a:ext cx="337886" cy="3131627"/>
          </a:xfrm>
          <a:prstGeom prst="rect">
            <a:avLst/>
          </a:prstGeom>
        </p:spPr>
        <p:txBody>
          <a:bodyPr wrap="square">
            <a:spAutoFit/>
          </a:bodyPr>
          <a:lstStyle/>
          <a:p>
            <a:pPr>
              <a:lnSpc>
                <a:spcPct val="250000"/>
              </a:lnSpc>
            </a:pPr>
            <a:r>
              <a:rPr lang="en-US" sz="1000" b="1" dirty="0" smtClean="0">
                <a:solidFill>
                  <a:schemeClr val="bg1">
                    <a:lumMod val="50000"/>
                  </a:schemeClr>
                </a:solidFill>
                <a:latin typeface="FontAwesome"/>
              </a:rPr>
              <a:t> </a:t>
            </a:r>
            <a:r>
              <a:rPr lang="en-US" sz="700" b="1" dirty="0" smtClean="0">
                <a:solidFill>
                  <a:schemeClr val="bg1">
                    <a:lumMod val="50000"/>
                  </a:schemeClr>
                </a:solidFill>
                <a:latin typeface="FontAwesome"/>
              </a:rPr>
              <a:t></a:t>
            </a: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endParaRPr lang="en-US" sz="900" b="1" dirty="0" smtClean="0">
              <a:solidFill>
                <a:schemeClr val="bg1">
                  <a:lumMod val="50000"/>
                </a:schemeClr>
              </a:solidFill>
            </a:endParaRPr>
          </a:p>
        </p:txBody>
      </p:sp>
      <p:sp>
        <p:nvSpPr>
          <p:cNvPr id="207" name="Rectangle 206"/>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6" name="Picture 155"/>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spTree>
    <p:extLst>
      <p:ext uri="{BB962C8B-B14F-4D97-AF65-F5344CB8AC3E}">
        <p14:creationId xmlns:p14="http://schemas.microsoft.com/office/powerpoint/2010/main" val="1204852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757" y="4195968"/>
            <a:ext cx="8609840"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2" name="Rounded Rectangle 181"/>
          <p:cNvSpPr/>
          <p:nvPr/>
        </p:nvSpPr>
        <p:spPr>
          <a:xfrm>
            <a:off x="1684980" y="928573"/>
            <a:ext cx="7194618" cy="3389427"/>
          </a:xfrm>
          <a:prstGeom prst="roundRect">
            <a:avLst>
              <a:gd name="adj" fmla="val 1620"/>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6" name="Picture 2"/>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7685544" y="13330415"/>
            <a:ext cx="762000"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4" name="Rectangle 233"/>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2" name="TextBox 281"/>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212" name="Picture 211"/>
          <p:cNvPicPr>
            <a:picLocks noChangeAspect="1"/>
          </p:cNvPicPr>
          <p:nvPr/>
        </p:nvPicPr>
        <p:blipFill rotWithShape="1">
          <a:blip r:embed="rId5"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213" name="TextBox 212"/>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5" name="Rectangle 4"/>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214" name="Rectangle 213"/>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7" name="Straight Connector 6"/>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2"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3" name="Rectangle 282"/>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Rectangle 283"/>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6"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7" name="Round Same Side Corner Rectangle 286"/>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Rounded Rectangle 193"/>
          <p:cNvSpPr/>
          <p:nvPr/>
        </p:nvSpPr>
        <p:spPr>
          <a:xfrm>
            <a:off x="9296400" y="325328"/>
            <a:ext cx="1021006" cy="278239"/>
          </a:xfrm>
          <a:prstGeom prst="roundRect">
            <a:avLst>
              <a:gd name="adj" fmla="val 14302"/>
            </a:avLst>
          </a:prstGeom>
          <a:gradFill flip="none" rotWithShape="1">
            <a:gsLst>
              <a:gs pos="0">
                <a:schemeClr val="tx1">
                  <a:lumMod val="85000"/>
                  <a:lumOff val="15000"/>
                </a:schemeClr>
              </a:gs>
              <a:gs pos="50000">
                <a:schemeClr val="tx1">
                  <a:lumMod val="75000"/>
                  <a:lumOff val="25000"/>
                </a:schemeClr>
              </a:gs>
              <a:gs pos="100000">
                <a:schemeClr val="tx1">
                  <a:lumMod val="75000"/>
                  <a:lumOff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t>MY ATHLETES</a:t>
            </a:r>
            <a:endParaRPr lang="en-US" sz="1050" b="1" dirty="0"/>
          </a:p>
        </p:txBody>
      </p:sp>
      <p:sp>
        <p:nvSpPr>
          <p:cNvPr id="195" name="TextBox 194"/>
          <p:cNvSpPr txBox="1"/>
          <p:nvPr/>
        </p:nvSpPr>
        <p:spPr>
          <a:xfrm>
            <a:off x="9448800" y="892314"/>
            <a:ext cx="1095122" cy="338554"/>
          </a:xfrm>
          <a:prstGeom prst="rect">
            <a:avLst/>
          </a:prstGeom>
          <a:noFill/>
        </p:spPr>
        <p:txBody>
          <a:bodyPr wrap="square" rtlCol="0">
            <a:spAutoFit/>
          </a:bodyPr>
          <a:lstStyle/>
          <a:p>
            <a:r>
              <a:rPr lang="en-US" sz="800" b="1" dirty="0">
                <a:solidFill>
                  <a:schemeClr val="tx1">
                    <a:lumMod val="75000"/>
                    <a:lumOff val="25000"/>
                  </a:schemeClr>
                </a:solidFill>
              </a:rPr>
              <a:t>View Your Cart</a:t>
            </a:r>
          </a:p>
          <a:p>
            <a:r>
              <a:rPr lang="en-US" sz="800" dirty="0">
                <a:solidFill>
                  <a:schemeClr val="tx1">
                    <a:lumMod val="75000"/>
                    <a:lumOff val="25000"/>
                  </a:schemeClr>
                </a:solidFill>
              </a:rPr>
              <a:t>0 items $0.00</a:t>
            </a:r>
          </a:p>
        </p:txBody>
      </p:sp>
      <p:sp>
        <p:nvSpPr>
          <p:cNvPr id="189" name="TextBox 188"/>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190" name="Rounded Rectangle 189"/>
          <p:cNvSpPr/>
          <p:nvPr/>
        </p:nvSpPr>
        <p:spPr>
          <a:xfrm>
            <a:off x="268813" y="892314"/>
            <a:ext cx="1508910" cy="3425686"/>
          </a:xfrm>
          <a:prstGeom prst="roundRect">
            <a:avLst>
              <a:gd name="adj" fmla="val 2852"/>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3"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0" name="Rounded Rectangle 259"/>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8" name="Group 7"/>
          <p:cNvGrpSpPr/>
          <p:nvPr/>
        </p:nvGrpSpPr>
        <p:grpSpPr>
          <a:xfrm>
            <a:off x="7349079" y="641686"/>
            <a:ext cx="14626" cy="347472"/>
            <a:chOff x="3863549" y="590660"/>
            <a:chExt cx="14626" cy="425400"/>
          </a:xfrm>
        </p:grpSpPr>
        <p:cxnSp>
          <p:nvCxnSpPr>
            <p:cNvPr id="6" name="Straight Connector 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1771372" y="642701"/>
            <a:ext cx="14626" cy="347472"/>
            <a:chOff x="3863549" y="590660"/>
            <a:chExt cx="14626" cy="425400"/>
          </a:xfrm>
        </p:grpSpPr>
        <p:cxnSp>
          <p:nvCxnSpPr>
            <p:cNvPr id="172" name="Straight Connector 171"/>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Rounded Rectangle 1"/>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Rounded Rectangle 203"/>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06" name="TextBox 205"/>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12" name="Straight Connector 11"/>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76" name="TextBox 175"/>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cxnSp>
        <p:nvCxnSpPr>
          <p:cNvPr id="196" name="Straight Connector 195"/>
          <p:cNvCxnSpPr/>
          <p:nvPr/>
        </p:nvCxnSpPr>
        <p:spPr>
          <a:xfrm>
            <a:off x="268813" y="1381091"/>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268813" y="1758084"/>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268813" y="2135077"/>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268813" y="2512070"/>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268813" y="2889063"/>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268813" y="3266056"/>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a:off x="268813" y="3643052"/>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207" name="Rectangle 206"/>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6" name="Picture 15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grpSp>
        <p:nvGrpSpPr>
          <p:cNvPr id="183" name="Group 182"/>
          <p:cNvGrpSpPr/>
          <p:nvPr/>
        </p:nvGrpSpPr>
        <p:grpSpPr>
          <a:xfrm>
            <a:off x="3730924" y="1859280"/>
            <a:ext cx="14626" cy="1188720"/>
            <a:chOff x="3863549" y="590660"/>
            <a:chExt cx="14626" cy="425400"/>
          </a:xfrm>
        </p:grpSpPr>
        <p:cxnSp>
          <p:nvCxnSpPr>
            <p:cNvPr id="184" name="Straight Connector 183"/>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6" name="TextBox 185"/>
          <p:cNvSpPr txBox="1"/>
          <p:nvPr/>
        </p:nvSpPr>
        <p:spPr>
          <a:xfrm>
            <a:off x="2553221" y="2723805"/>
            <a:ext cx="715229" cy="246221"/>
          </a:xfrm>
          <a:prstGeom prst="rect">
            <a:avLst/>
          </a:prstGeom>
          <a:noFill/>
        </p:spPr>
        <p:txBody>
          <a:bodyPr wrap="square" rtlCol="0">
            <a:spAutoFit/>
          </a:bodyPr>
          <a:lstStyle/>
          <a:p>
            <a:r>
              <a:rPr lang="en-US" sz="1000" b="1" dirty="0" smtClean="0">
                <a:solidFill>
                  <a:schemeClr val="tx1">
                    <a:lumMod val="75000"/>
                    <a:lumOff val="25000"/>
                  </a:schemeClr>
                </a:solidFill>
              </a:rPr>
              <a:t>RUNNING</a:t>
            </a:r>
            <a:endParaRPr lang="en-US" sz="1000" dirty="0">
              <a:solidFill>
                <a:schemeClr val="tx1">
                  <a:lumMod val="75000"/>
                  <a:lumOff val="25000"/>
                </a:schemeClr>
              </a:solidFill>
            </a:endParaRPr>
          </a:p>
        </p:txBody>
      </p:sp>
      <p:sp>
        <p:nvSpPr>
          <p:cNvPr id="187" name="TextBox 186"/>
          <p:cNvSpPr txBox="1"/>
          <p:nvPr/>
        </p:nvSpPr>
        <p:spPr>
          <a:xfrm>
            <a:off x="4093388" y="2723805"/>
            <a:ext cx="822179" cy="246221"/>
          </a:xfrm>
          <a:prstGeom prst="rect">
            <a:avLst/>
          </a:prstGeom>
          <a:noFill/>
        </p:spPr>
        <p:txBody>
          <a:bodyPr wrap="square" rtlCol="0">
            <a:spAutoFit/>
          </a:bodyPr>
          <a:lstStyle/>
          <a:p>
            <a:r>
              <a:rPr lang="en-US" sz="1000" b="1" dirty="0" smtClean="0">
                <a:solidFill>
                  <a:schemeClr val="tx1">
                    <a:lumMod val="75000"/>
                    <a:lumOff val="25000"/>
                  </a:schemeClr>
                </a:solidFill>
              </a:rPr>
              <a:t>TRAITHLON</a:t>
            </a:r>
            <a:endParaRPr lang="en-US" sz="1000" dirty="0">
              <a:solidFill>
                <a:schemeClr val="tx1">
                  <a:lumMod val="75000"/>
                  <a:lumOff val="25000"/>
                </a:schemeClr>
              </a:solidFill>
            </a:endParaRPr>
          </a:p>
        </p:txBody>
      </p:sp>
      <p:sp>
        <p:nvSpPr>
          <p:cNvPr id="191" name="TextBox 190"/>
          <p:cNvSpPr txBox="1"/>
          <p:nvPr/>
        </p:nvSpPr>
        <p:spPr>
          <a:xfrm>
            <a:off x="5740505" y="2723805"/>
            <a:ext cx="822179" cy="246221"/>
          </a:xfrm>
          <a:prstGeom prst="rect">
            <a:avLst/>
          </a:prstGeom>
          <a:noFill/>
        </p:spPr>
        <p:txBody>
          <a:bodyPr wrap="square" rtlCol="0">
            <a:spAutoFit/>
          </a:bodyPr>
          <a:lstStyle/>
          <a:p>
            <a:pPr algn="ctr"/>
            <a:r>
              <a:rPr lang="en-US" sz="1000" b="1" dirty="0" smtClean="0">
                <a:solidFill>
                  <a:schemeClr val="tx1">
                    <a:lumMod val="75000"/>
                    <a:lumOff val="25000"/>
                  </a:schemeClr>
                </a:solidFill>
              </a:rPr>
              <a:t>CROSSFIT</a:t>
            </a:r>
            <a:endParaRPr lang="en-US" sz="1000" dirty="0">
              <a:solidFill>
                <a:schemeClr val="tx1">
                  <a:lumMod val="75000"/>
                  <a:lumOff val="25000"/>
                </a:schemeClr>
              </a:solidFill>
            </a:endParaRPr>
          </a:p>
        </p:txBody>
      </p:sp>
      <p:sp>
        <p:nvSpPr>
          <p:cNvPr id="192" name="TextBox 191"/>
          <p:cNvSpPr txBox="1"/>
          <p:nvPr/>
        </p:nvSpPr>
        <p:spPr>
          <a:xfrm>
            <a:off x="7387623" y="2723805"/>
            <a:ext cx="822179" cy="246221"/>
          </a:xfrm>
          <a:prstGeom prst="rect">
            <a:avLst/>
          </a:prstGeom>
          <a:noFill/>
        </p:spPr>
        <p:txBody>
          <a:bodyPr wrap="square" rtlCol="0">
            <a:spAutoFit/>
          </a:bodyPr>
          <a:lstStyle/>
          <a:p>
            <a:pPr algn="ctr"/>
            <a:r>
              <a:rPr lang="en-US" sz="1000" b="1" dirty="0" smtClean="0">
                <a:solidFill>
                  <a:schemeClr val="tx1">
                    <a:lumMod val="75000"/>
                    <a:lumOff val="25000"/>
                  </a:schemeClr>
                </a:solidFill>
              </a:rPr>
              <a:t>OCR</a:t>
            </a:r>
            <a:endParaRPr lang="en-US" sz="1000" dirty="0">
              <a:solidFill>
                <a:schemeClr val="tx1">
                  <a:lumMod val="75000"/>
                  <a:lumOff val="25000"/>
                </a:schemeClr>
              </a:solidFill>
            </a:endParaRPr>
          </a:p>
        </p:txBody>
      </p:sp>
      <p:grpSp>
        <p:nvGrpSpPr>
          <p:cNvPr id="193" name="Group 192"/>
          <p:cNvGrpSpPr/>
          <p:nvPr/>
        </p:nvGrpSpPr>
        <p:grpSpPr>
          <a:xfrm>
            <a:off x="5329858" y="1859280"/>
            <a:ext cx="14626" cy="1188720"/>
            <a:chOff x="3863549" y="590660"/>
            <a:chExt cx="14626" cy="425400"/>
          </a:xfrm>
        </p:grpSpPr>
        <p:cxnSp>
          <p:nvCxnSpPr>
            <p:cNvPr id="208" name="Straight Connector 207"/>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p:nvGrpSpPr>
        <p:grpSpPr>
          <a:xfrm>
            <a:off x="7000351" y="1859280"/>
            <a:ext cx="14626" cy="1188720"/>
            <a:chOff x="3863549" y="590660"/>
            <a:chExt cx="14626" cy="425400"/>
          </a:xfrm>
        </p:grpSpPr>
        <p:cxnSp>
          <p:nvCxnSpPr>
            <p:cNvPr id="211" name="Straight Connector 210"/>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6" name="Group 225"/>
          <p:cNvGrpSpPr/>
          <p:nvPr/>
        </p:nvGrpSpPr>
        <p:grpSpPr>
          <a:xfrm>
            <a:off x="4072007" y="2218191"/>
            <a:ext cx="873949" cy="513370"/>
            <a:chOff x="3215620" y="6094734"/>
            <a:chExt cx="873949" cy="513370"/>
          </a:xfrm>
        </p:grpSpPr>
        <p:sp>
          <p:nvSpPr>
            <p:cNvPr id="227" name="Oval 226"/>
            <p:cNvSpPr/>
            <p:nvPr/>
          </p:nvSpPr>
          <p:spPr>
            <a:xfrm>
              <a:off x="3215620" y="6406763"/>
              <a:ext cx="873949" cy="201341"/>
            </a:xfrm>
            <a:prstGeom prst="ellipse">
              <a:avLst/>
            </a:prstGeom>
            <a:solidFill>
              <a:schemeClr val="bg1">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ound Same Side Corner Rectangle 227"/>
            <p:cNvSpPr/>
            <p:nvPr/>
          </p:nvSpPr>
          <p:spPr>
            <a:xfrm>
              <a:off x="3235633" y="6094734"/>
              <a:ext cx="853936" cy="494910"/>
            </a:xfrm>
            <a:prstGeom prst="round2SameRect">
              <a:avLst>
                <a:gd name="adj1" fmla="val 50000"/>
                <a:gd name="adj2" fmla="val 0"/>
              </a:avLst>
            </a:prstGeom>
            <a:solidFill>
              <a:srgbClr val="FFFFFF">
                <a:alpha val="74902"/>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9" name="Picture 2" descr="http://villageclubs.com/wp-content/uploads/2012/10/bik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65242" y="1851213"/>
            <a:ext cx="974597" cy="779677"/>
          </a:xfrm>
          <a:prstGeom prst="rect">
            <a:avLst/>
          </a:prstGeom>
          <a:noFill/>
          <a:extLst>
            <a:ext uri="{909E8E84-426E-40DD-AFC4-6F175D3DCCD1}">
              <a14:hiddenFill xmlns:a14="http://schemas.microsoft.com/office/drawing/2010/main">
                <a:solidFill>
                  <a:srgbClr val="FFFFFF"/>
                </a:solidFill>
              </a14:hiddenFill>
            </a:ext>
          </a:extLst>
        </p:spPr>
      </p:pic>
      <p:grpSp>
        <p:nvGrpSpPr>
          <p:cNvPr id="232" name="Group 231"/>
          <p:cNvGrpSpPr/>
          <p:nvPr/>
        </p:nvGrpSpPr>
        <p:grpSpPr>
          <a:xfrm>
            <a:off x="2442814" y="2224482"/>
            <a:ext cx="873949" cy="513370"/>
            <a:chOff x="3215620" y="6094734"/>
            <a:chExt cx="873949" cy="513370"/>
          </a:xfrm>
        </p:grpSpPr>
        <p:sp>
          <p:nvSpPr>
            <p:cNvPr id="233" name="Oval 232"/>
            <p:cNvSpPr/>
            <p:nvPr/>
          </p:nvSpPr>
          <p:spPr>
            <a:xfrm>
              <a:off x="3215620" y="6406763"/>
              <a:ext cx="873949" cy="201341"/>
            </a:xfrm>
            <a:prstGeom prst="ellipse">
              <a:avLst/>
            </a:prstGeom>
            <a:solidFill>
              <a:schemeClr val="bg1">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Round Same Side Corner Rectangle 234"/>
            <p:cNvSpPr/>
            <p:nvPr/>
          </p:nvSpPr>
          <p:spPr>
            <a:xfrm>
              <a:off x="3235633" y="6094734"/>
              <a:ext cx="853936" cy="494910"/>
            </a:xfrm>
            <a:prstGeom prst="round2SameRect">
              <a:avLst>
                <a:gd name="adj1" fmla="val 50000"/>
                <a:gd name="adj2" fmla="val 0"/>
              </a:avLst>
            </a:prstGeom>
            <a:solidFill>
              <a:srgbClr val="FFFFFF">
                <a:alpha val="74118"/>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6" name="Picture 4" descr="http://www.carobcom.com/images/runner.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22343" y="1833065"/>
            <a:ext cx="734904" cy="782833"/>
          </a:xfrm>
          <a:prstGeom prst="rect">
            <a:avLst/>
          </a:prstGeom>
          <a:noFill/>
          <a:extLst>
            <a:ext uri="{909E8E84-426E-40DD-AFC4-6F175D3DCCD1}">
              <a14:hiddenFill xmlns:a14="http://schemas.microsoft.com/office/drawing/2010/main">
                <a:solidFill>
                  <a:srgbClr val="FFFFFF"/>
                </a:solidFill>
              </a14:hiddenFill>
            </a:ext>
          </a:extLst>
        </p:spPr>
      </p:pic>
      <p:grpSp>
        <p:nvGrpSpPr>
          <p:cNvPr id="237" name="Group 236"/>
          <p:cNvGrpSpPr/>
          <p:nvPr/>
        </p:nvGrpSpPr>
        <p:grpSpPr>
          <a:xfrm>
            <a:off x="5729486" y="2210435"/>
            <a:ext cx="873949" cy="513370"/>
            <a:chOff x="3215620" y="6094734"/>
            <a:chExt cx="873949" cy="513370"/>
          </a:xfrm>
        </p:grpSpPr>
        <p:sp>
          <p:nvSpPr>
            <p:cNvPr id="239" name="Oval 238"/>
            <p:cNvSpPr/>
            <p:nvPr/>
          </p:nvSpPr>
          <p:spPr>
            <a:xfrm>
              <a:off x="3215620" y="6406763"/>
              <a:ext cx="873949" cy="201341"/>
            </a:xfrm>
            <a:prstGeom prst="ellipse">
              <a:avLst/>
            </a:prstGeom>
            <a:solidFill>
              <a:schemeClr val="bg1">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ound Same Side Corner Rectangle 241"/>
            <p:cNvSpPr/>
            <p:nvPr/>
          </p:nvSpPr>
          <p:spPr>
            <a:xfrm>
              <a:off x="3235633" y="6094734"/>
              <a:ext cx="853936" cy="494910"/>
            </a:xfrm>
            <a:prstGeom prst="round2SameRect">
              <a:avLst>
                <a:gd name="adj1" fmla="val 50000"/>
                <a:gd name="adj2" fmla="val 0"/>
              </a:avLst>
            </a:prstGeom>
            <a:solidFill>
              <a:srgbClr val="FFFFFF">
                <a:alpha val="74118"/>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3" name="Picture 8" descr="http://exercises.youtrain.me.s3.amazonaws.com/wp-content/uploads/Barbell-Backward-Lunge-Walk-622x485.png"/>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05991" y="1882734"/>
            <a:ext cx="1020068" cy="795391"/>
          </a:xfrm>
          <a:prstGeom prst="rect">
            <a:avLst/>
          </a:prstGeom>
          <a:noFill/>
          <a:extLst>
            <a:ext uri="{909E8E84-426E-40DD-AFC4-6F175D3DCCD1}">
              <a14:hiddenFill xmlns:a14="http://schemas.microsoft.com/office/drawing/2010/main">
                <a:solidFill>
                  <a:srgbClr val="FFFFFF"/>
                </a:solidFill>
              </a14:hiddenFill>
            </a:ext>
          </a:extLst>
        </p:spPr>
      </p:pic>
      <p:grpSp>
        <p:nvGrpSpPr>
          <p:cNvPr id="244" name="Group 243"/>
          <p:cNvGrpSpPr/>
          <p:nvPr/>
        </p:nvGrpSpPr>
        <p:grpSpPr>
          <a:xfrm>
            <a:off x="7368499" y="2222556"/>
            <a:ext cx="873949" cy="513370"/>
            <a:chOff x="3215620" y="6094734"/>
            <a:chExt cx="873949" cy="513370"/>
          </a:xfrm>
        </p:grpSpPr>
        <p:sp>
          <p:nvSpPr>
            <p:cNvPr id="247" name="Oval 246"/>
            <p:cNvSpPr/>
            <p:nvPr/>
          </p:nvSpPr>
          <p:spPr>
            <a:xfrm>
              <a:off x="3215620" y="6406763"/>
              <a:ext cx="873949" cy="201341"/>
            </a:xfrm>
            <a:prstGeom prst="ellipse">
              <a:avLst/>
            </a:prstGeom>
            <a:solidFill>
              <a:schemeClr val="bg1">
                <a:lumMod val="75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8" name="Round Same Side Corner Rectangle 247"/>
            <p:cNvSpPr/>
            <p:nvPr/>
          </p:nvSpPr>
          <p:spPr>
            <a:xfrm>
              <a:off x="3235633" y="6094734"/>
              <a:ext cx="853936" cy="494910"/>
            </a:xfrm>
            <a:prstGeom prst="round2SameRect">
              <a:avLst>
                <a:gd name="adj1" fmla="val 50000"/>
                <a:gd name="adj2" fmla="val 0"/>
              </a:avLst>
            </a:prstGeom>
            <a:solidFill>
              <a:srgbClr val="FFFFFF">
                <a:alpha val="74118"/>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9" name="Picture 10" descr="http://rockinthedesertmudrun.com/sites/rockinthedesertmudrun.com/themes/custom/mudrun/images/front-banner-object.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73814" y="2104179"/>
            <a:ext cx="1263318" cy="50780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282361" y="1395453"/>
            <a:ext cx="1489011" cy="36263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82361" y="890150"/>
            <a:ext cx="1532773" cy="2785378"/>
          </a:xfrm>
          <a:prstGeom prst="rect">
            <a:avLst/>
          </a:prstGeom>
        </p:spPr>
        <p:txBody>
          <a:bodyPr wrap="square">
            <a:spAutoFit/>
          </a:bodyPr>
          <a:lstStyle/>
          <a:p>
            <a:pPr>
              <a:lnSpc>
                <a:spcPct val="250000"/>
              </a:lnSpc>
            </a:pPr>
            <a:r>
              <a:rPr lang="en-US" sz="1000" b="1" dirty="0" smtClean="0">
                <a:solidFill>
                  <a:schemeClr val="bg1">
                    <a:lumMod val="95000"/>
                  </a:schemeClr>
                </a:solidFill>
              </a:rPr>
              <a:t>Athlete</a:t>
            </a:r>
            <a:endParaRPr lang="en-US" sz="800" b="1" dirty="0" smtClean="0">
              <a:solidFill>
                <a:schemeClr val="bg1">
                  <a:lumMod val="50000"/>
                </a:schemeClr>
              </a:solidFill>
            </a:endParaRPr>
          </a:p>
          <a:p>
            <a:pPr>
              <a:lnSpc>
                <a:spcPct val="250000"/>
              </a:lnSpc>
            </a:pPr>
            <a:r>
              <a:rPr lang="en-US" sz="1000" b="1" dirty="0">
                <a:solidFill>
                  <a:schemeClr val="bg1">
                    <a:lumMod val="95000"/>
                  </a:schemeClr>
                </a:solidFill>
              </a:rPr>
              <a:t>Sport</a:t>
            </a:r>
          </a:p>
          <a:p>
            <a:pPr>
              <a:lnSpc>
                <a:spcPct val="250000"/>
              </a:lnSpc>
            </a:pPr>
            <a:r>
              <a:rPr lang="en-US" sz="1000" b="1" dirty="0" smtClean="0">
                <a:solidFill>
                  <a:schemeClr val="bg1">
                    <a:lumMod val="95000"/>
                  </a:schemeClr>
                </a:solidFill>
              </a:rPr>
              <a:t>Nutrition</a:t>
            </a:r>
            <a:endParaRPr lang="en-US" sz="1000" b="1" dirty="0">
              <a:solidFill>
                <a:schemeClr val="bg1">
                  <a:lumMod val="95000"/>
                </a:schemeClr>
              </a:solidFill>
            </a:endParaRPr>
          </a:p>
          <a:p>
            <a:pPr>
              <a:lnSpc>
                <a:spcPct val="250000"/>
              </a:lnSpc>
            </a:pPr>
            <a:r>
              <a:rPr lang="en-US" sz="1000" b="1" dirty="0">
                <a:solidFill>
                  <a:schemeClr val="bg1">
                    <a:lumMod val="95000"/>
                  </a:schemeClr>
                </a:solidFill>
              </a:rPr>
              <a:t>Gear</a:t>
            </a:r>
          </a:p>
          <a:p>
            <a:pPr>
              <a:lnSpc>
                <a:spcPct val="250000"/>
              </a:lnSpc>
            </a:pPr>
            <a:r>
              <a:rPr lang="en-US" sz="1000" b="1" dirty="0">
                <a:solidFill>
                  <a:schemeClr val="bg1">
                    <a:lumMod val="95000"/>
                  </a:schemeClr>
                </a:solidFill>
              </a:rPr>
              <a:t>Shoes</a:t>
            </a:r>
          </a:p>
          <a:p>
            <a:pPr>
              <a:lnSpc>
                <a:spcPct val="250000"/>
              </a:lnSpc>
            </a:pPr>
            <a:r>
              <a:rPr lang="en-US" sz="1000" b="1" dirty="0">
                <a:solidFill>
                  <a:schemeClr val="bg1">
                    <a:lumMod val="95000"/>
                  </a:schemeClr>
                </a:solidFill>
              </a:rPr>
              <a:t>Clothing</a:t>
            </a:r>
          </a:p>
          <a:p>
            <a:pPr>
              <a:lnSpc>
                <a:spcPct val="250000"/>
              </a:lnSpc>
            </a:pPr>
            <a:r>
              <a:rPr lang="en-US" sz="1000" b="1" dirty="0" smtClean="0">
                <a:solidFill>
                  <a:schemeClr val="bg1">
                    <a:lumMod val="95000"/>
                  </a:schemeClr>
                </a:solidFill>
              </a:rPr>
              <a:t>Brand</a:t>
            </a:r>
            <a:endParaRPr lang="en-US" sz="1000" b="1" dirty="0">
              <a:solidFill>
                <a:schemeClr val="bg1">
                  <a:lumMod val="95000"/>
                </a:schemeClr>
              </a:solidFill>
            </a:endParaRPr>
          </a:p>
        </p:txBody>
      </p:sp>
      <p:sp>
        <p:nvSpPr>
          <p:cNvPr id="203" name="Rectangle 202"/>
          <p:cNvSpPr/>
          <p:nvPr/>
        </p:nvSpPr>
        <p:spPr>
          <a:xfrm>
            <a:off x="1516036" y="886476"/>
            <a:ext cx="337886" cy="3131627"/>
          </a:xfrm>
          <a:prstGeom prst="rect">
            <a:avLst/>
          </a:prstGeom>
        </p:spPr>
        <p:txBody>
          <a:bodyPr wrap="square">
            <a:spAutoFit/>
          </a:bodyPr>
          <a:lstStyle/>
          <a:p>
            <a:pPr>
              <a:lnSpc>
                <a:spcPct val="250000"/>
              </a:lnSpc>
            </a:pPr>
            <a:r>
              <a:rPr lang="en-US" sz="1000" b="1" dirty="0" smtClean="0">
                <a:solidFill>
                  <a:schemeClr val="bg1">
                    <a:lumMod val="50000"/>
                  </a:schemeClr>
                </a:solidFill>
                <a:latin typeface="FontAwesome"/>
              </a:rPr>
              <a:t> </a:t>
            </a:r>
            <a:r>
              <a:rPr lang="en-US" sz="700" b="1" dirty="0" smtClean="0">
                <a:solidFill>
                  <a:schemeClr val="bg1">
                    <a:lumMod val="50000"/>
                  </a:schemeClr>
                </a:solidFill>
                <a:latin typeface="FontAwesome"/>
              </a:rPr>
              <a:t></a:t>
            </a: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endParaRPr lang="en-US" sz="900" b="1" dirty="0" smtClean="0">
              <a:solidFill>
                <a:schemeClr val="bg1">
                  <a:lumMod val="50000"/>
                </a:schemeClr>
              </a:solidFill>
            </a:endParaRPr>
          </a:p>
        </p:txBody>
      </p:sp>
      <p:sp>
        <p:nvSpPr>
          <p:cNvPr id="250" name="TextBox 249"/>
          <p:cNvSpPr txBox="1"/>
          <p:nvPr/>
        </p:nvSpPr>
        <p:spPr>
          <a:xfrm>
            <a:off x="1981200" y="1127520"/>
            <a:ext cx="1981201" cy="338554"/>
          </a:xfrm>
          <a:prstGeom prst="rect">
            <a:avLst/>
          </a:prstGeom>
          <a:noFill/>
        </p:spPr>
        <p:txBody>
          <a:bodyPr wrap="square" rtlCol="0">
            <a:spAutoFit/>
          </a:bodyPr>
          <a:lstStyle/>
          <a:p>
            <a:r>
              <a:rPr lang="en-US" sz="1600" b="1" dirty="0" smtClean="0">
                <a:solidFill>
                  <a:schemeClr val="tx1">
                    <a:lumMod val="75000"/>
                    <a:lumOff val="25000"/>
                  </a:schemeClr>
                </a:solidFill>
              </a:rPr>
              <a:t>SELECT YOUR SPORT</a:t>
            </a:r>
            <a:endParaRPr lang="en-US" sz="1200" b="1" dirty="0">
              <a:solidFill>
                <a:schemeClr val="tx1">
                  <a:lumMod val="75000"/>
                  <a:lumOff val="25000"/>
                </a:schemeClr>
              </a:solidFill>
            </a:endParaRPr>
          </a:p>
        </p:txBody>
      </p:sp>
      <p:pic>
        <p:nvPicPr>
          <p:cNvPr id="251"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757" y="8159580"/>
            <a:ext cx="8609840"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2" name="Rounded Rectangle 251"/>
          <p:cNvSpPr/>
          <p:nvPr/>
        </p:nvSpPr>
        <p:spPr>
          <a:xfrm>
            <a:off x="1684980" y="4892185"/>
            <a:ext cx="7194618" cy="3389427"/>
          </a:xfrm>
          <a:prstGeom prst="roundRect">
            <a:avLst>
              <a:gd name="adj" fmla="val 1620"/>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AutoShape 6" descr="Pearl Izumi Triathlon Men&amp;#39;s P.R.O. In-R-Cool Tri Singlet - Black - M"/>
          <p:cNvSpPr>
            <a:spLocks noChangeAspect="1" noChangeArrowheads="1"/>
          </p:cNvSpPr>
          <p:nvPr/>
        </p:nvSpPr>
        <p:spPr bwMode="auto">
          <a:xfrm>
            <a:off x="834537" y="4436687"/>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 name="Rounded Rectangle 253"/>
          <p:cNvSpPr/>
          <p:nvPr/>
        </p:nvSpPr>
        <p:spPr>
          <a:xfrm>
            <a:off x="268813" y="4855926"/>
            <a:ext cx="1508910" cy="3425686"/>
          </a:xfrm>
          <a:prstGeom prst="roundRect">
            <a:avLst>
              <a:gd name="adj" fmla="val 2852"/>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5" name="AutoShape 8" descr="Pearl Izumi Triathlon Men&amp;#39;s P.R.O. In-R-Cool Tri Singlet - Black - M"/>
          <p:cNvSpPr>
            <a:spLocks noChangeAspect="1" noChangeArrowheads="1"/>
          </p:cNvSpPr>
          <p:nvPr/>
        </p:nvSpPr>
        <p:spPr bwMode="auto">
          <a:xfrm>
            <a:off x="893857" y="4635661"/>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 name="Rounded Rectangle 255"/>
          <p:cNvSpPr/>
          <p:nvPr/>
        </p:nvSpPr>
        <p:spPr>
          <a:xfrm>
            <a:off x="269756" y="4607670"/>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7" name="TextBox 256"/>
          <p:cNvSpPr txBox="1"/>
          <p:nvPr/>
        </p:nvSpPr>
        <p:spPr>
          <a:xfrm>
            <a:off x="269756" y="4615835"/>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258" name="Group 257"/>
          <p:cNvGrpSpPr/>
          <p:nvPr/>
        </p:nvGrpSpPr>
        <p:grpSpPr>
          <a:xfrm>
            <a:off x="7349079" y="4605298"/>
            <a:ext cx="14626" cy="347472"/>
            <a:chOff x="3863549" y="590660"/>
            <a:chExt cx="14626" cy="425400"/>
          </a:xfrm>
        </p:grpSpPr>
        <p:cxnSp>
          <p:nvCxnSpPr>
            <p:cNvPr id="259" name="Straight Connector 258"/>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62" name="Group 261"/>
          <p:cNvGrpSpPr/>
          <p:nvPr/>
        </p:nvGrpSpPr>
        <p:grpSpPr>
          <a:xfrm>
            <a:off x="1771372" y="4606313"/>
            <a:ext cx="14626" cy="347472"/>
            <a:chOff x="3863549" y="590660"/>
            <a:chExt cx="14626" cy="425400"/>
          </a:xfrm>
        </p:grpSpPr>
        <p:cxnSp>
          <p:nvCxnSpPr>
            <p:cNvPr id="263" name="Straight Connector 262"/>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65" name="Rounded Rectangle 264"/>
          <p:cNvSpPr/>
          <p:nvPr/>
        </p:nvSpPr>
        <p:spPr>
          <a:xfrm>
            <a:off x="1880738" y="4659295"/>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7" name="Rounded Rectangle 266"/>
          <p:cNvSpPr/>
          <p:nvPr/>
        </p:nvSpPr>
        <p:spPr>
          <a:xfrm>
            <a:off x="6757813" y="4681873"/>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68" name="TextBox 267"/>
          <p:cNvSpPr txBox="1"/>
          <p:nvPr/>
        </p:nvSpPr>
        <p:spPr>
          <a:xfrm>
            <a:off x="2367425" y="4675675"/>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269" name="Straight Connector 268"/>
          <p:cNvCxnSpPr/>
          <p:nvPr/>
        </p:nvCxnSpPr>
        <p:spPr>
          <a:xfrm>
            <a:off x="2317750" y="4659295"/>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70" name="TextBox 269"/>
          <p:cNvSpPr txBox="1"/>
          <p:nvPr/>
        </p:nvSpPr>
        <p:spPr>
          <a:xfrm>
            <a:off x="1910004" y="4675336"/>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cxnSp>
        <p:nvCxnSpPr>
          <p:cNvPr id="271" name="Straight Connector 270"/>
          <p:cNvCxnSpPr/>
          <p:nvPr/>
        </p:nvCxnSpPr>
        <p:spPr>
          <a:xfrm>
            <a:off x="268813" y="5344703"/>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a:off x="268813" y="5721696"/>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p:nvCxnSpPr>
        <p:spPr>
          <a:xfrm>
            <a:off x="268813" y="6098689"/>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a:off x="268813" y="6475682"/>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a:off x="268813" y="6852675"/>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79" name="Straight Connector 278"/>
          <p:cNvCxnSpPr/>
          <p:nvPr/>
        </p:nvCxnSpPr>
        <p:spPr>
          <a:xfrm>
            <a:off x="268813" y="7229668"/>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p:nvCxnSpPr>
        <p:spPr>
          <a:xfrm>
            <a:off x="268813" y="7606664"/>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315" name="Rectangle 314"/>
          <p:cNvSpPr/>
          <p:nvPr/>
        </p:nvSpPr>
        <p:spPr>
          <a:xfrm>
            <a:off x="282361" y="5736058"/>
            <a:ext cx="1489011" cy="36263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 name="Rectangle 315"/>
          <p:cNvSpPr/>
          <p:nvPr/>
        </p:nvSpPr>
        <p:spPr>
          <a:xfrm>
            <a:off x="282361" y="4853762"/>
            <a:ext cx="1532773" cy="2785378"/>
          </a:xfrm>
          <a:prstGeom prst="rect">
            <a:avLst/>
          </a:prstGeom>
        </p:spPr>
        <p:txBody>
          <a:bodyPr wrap="square">
            <a:spAutoFit/>
          </a:bodyPr>
          <a:lstStyle/>
          <a:p>
            <a:pPr>
              <a:lnSpc>
                <a:spcPct val="250000"/>
              </a:lnSpc>
            </a:pPr>
            <a:r>
              <a:rPr lang="en-US" sz="1000" b="1" dirty="0" smtClean="0">
                <a:solidFill>
                  <a:schemeClr val="bg1">
                    <a:lumMod val="95000"/>
                  </a:schemeClr>
                </a:solidFill>
              </a:rPr>
              <a:t>Athlete</a:t>
            </a:r>
            <a:endParaRPr lang="en-US" sz="800" b="1" dirty="0" smtClean="0">
              <a:solidFill>
                <a:schemeClr val="bg1">
                  <a:lumMod val="50000"/>
                </a:schemeClr>
              </a:solidFill>
            </a:endParaRPr>
          </a:p>
          <a:p>
            <a:pPr>
              <a:lnSpc>
                <a:spcPct val="250000"/>
              </a:lnSpc>
            </a:pPr>
            <a:r>
              <a:rPr lang="en-US" sz="1000" b="1" dirty="0">
                <a:solidFill>
                  <a:schemeClr val="bg1">
                    <a:lumMod val="95000"/>
                  </a:schemeClr>
                </a:solidFill>
              </a:rPr>
              <a:t>Sport</a:t>
            </a:r>
          </a:p>
          <a:p>
            <a:pPr>
              <a:lnSpc>
                <a:spcPct val="250000"/>
              </a:lnSpc>
            </a:pPr>
            <a:r>
              <a:rPr lang="en-US" sz="1000" b="1" dirty="0" smtClean="0">
                <a:solidFill>
                  <a:schemeClr val="bg1">
                    <a:lumMod val="95000"/>
                  </a:schemeClr>
                </a:solidFill>
              </a:rPr>
              <a:t>Nutrition</a:t>
            </a:r>
            <a:endParaRPr lang="en-US" sz="1000" b="1" dirty="0">
              <a:solidFill>
                <a:schemeClr val="bg1">
                  <a:lumMod val="95000"/>
                </a:schemeClr>
              </a:solidFill>
            </a:endParaRPr>
          </a:p>
          <a:p>
            <a:pPr>
              <a:lnSpc>
                <a:spcPct val="250000"/>
              </a:lnSpc>
            </a:pPr>
            <a:r>
              <a:rPr lang="en-US" sz="1000" b="1" dirty="0">
                <a:solidFill>
                  <a:schemeClr val="bg1">
                    <a:lumMod val="95000"/>
                  </a:schemeClr>
                </a:solidFill>
              </a:rPr>
              <a:t>Gear</a:t>
            </a:r>
          </a:p>
          <a:p>
            <a:pPr>
              <a:lnSpc>
                <a:spcPct val="250000"/>
              </a:lnSpc>
            </a:pPr>
            <a:r>
              <a:rPr lang="en-US" sz="1000" b="1" dirty="0">
                <a:solidFill>
                  <a:schemeClr val="bg1">
                    <a:lumMod val="95000"/>
                  </a:schemeClr>
                </a:solidFill>
              </a:rPr>
              <a:t>Shoes</a:t>
            </a:r>
          </a:p>
          <a:p>
            <a:pPr>
              <a:lnSpc>
                <a:spcPct val="250000"/>
              </a:lnSpc>
            </a:pPr>
            <a:r>
              <a:rPr lang="en-US" sz="1000" b="1" dirty="0">
                <a:solidFill>
                  <a:schemeClr val="bg1">
                    <a:lumMod val="95000"/>
                  </a:schemeClr>
                </a:solidFill>
              </a:rPr>
              <a:t>Clothing</a:t>
            </a:r>
          </a:p>
          <a:p>
            <a:pPr>
              <a:lnSpc>
                <a:spcPct val="250000"/>
              </a:lnSpc>
            </a:pPr>
            <a:r>
              <a:rPr lang="en-US" sz="1000" b="1" dirty="0" smtClean="0">
                <a:solidFill>
                  <a:schemeClr val="bg1">
                    <a:lumMod val="95000"/>
                  </a:schemeClr>
                </a:solidFill>
              </a:rPr>
              <a:t>Brand</a:t>
            </a:r>
            <a:endParaRPr lang="en-US" sz="1000" b="1" dirty="0">
              <a:solidFill>
                <a:schemeClr val="bg1">
                  <a:lumMod val="95000"/>
                </a:schemeClr>
              </a:solidFill>
            </a:endParaRPr>
          </a:p>
        </p:txBody>
      </p:sp>
      <p:sp>
        <p:nvSpPr>
          <p:cNvPr id="317" name="Rectangle 316"/>
          <p:cNvSpPr/>
          <p:nvPr/>
        </p:nvSpPr>
        <p:spPr>
          <a:xfrm>
            <a:off x="1516036" y="4850088"/>
            <a:ext cx="337886" cy="3131627"/>
          </a:xfrm>
          <a:prstGeom prst="rect">
            <a:avLst/>
          </a:prstGeom>
        </p:spPr>
        <p:txBody>
          <a:bodyPr wrap="square">
            <a:spAutoFit/>
          </a:bodyPr>
          <a:lstStyle/>
          <a:p>
            <a:pPr>
              <a:lnSpc>
                <a:spcPct val="250000"/>
              </a:lnSpc>
            </a:pPr>
            <a:r>
              <a:rPr lang="en-US" sz="1000" b="1" dirty="0" smtClean="0">
                <a:solidFill>
                  <a:schemeClr val="bg1">
                    <a:lumMod val="50000"/>
                  </a:schemeClr>
                </a:solidFill>
                <a:latin typeface="FontAwesome"/>
              </a:rPr>
              <a:t> </a:t>
            </a:r>
            <a:r>
              <a:rPr lang="en-US" sz="700" b="1" dirty="0" smtClean="0">
                <a:solidFill>
                  <a:schemeClr val="bg1">
                    <a:lumMod val="50000"/>
                  </a:schemeClr>
                </a:solidFill>
                <a:latin typeface="FontAwesome"/>
              </a:rPr>
              <a:t></a:t>
            </a: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endParaRPr lang="en-US" sz="900" b="1" dirty="0" smtClean="0">
              <a:solidFill>
                <a:schemeClr val="bg1">
                  <a:lumMod val="50000"/>
                </a:schemeClr>
              </a:solidFill>
            </a:endParaRPr>
          </a:p>
        </p:txBody>
      </p:sp>
      <p:sp>
        <p:nvSpPr>
          <p:cNvPr id="318" name="TextBox 317"/>
          <p:cNvSpPr txBox="1"/>
          <p:nvPr/>
        </p:nvSpPr>
        <p:spPr>
          <a:xfrm>
            <a:off x="1981200" y="5091132"/>
            <a:ext cx="1981201" cy="338554"/>
          </a:xfrm>
          <a:prstGeom prst="rect">
            <a:avLst/>
          </a:prstGeom>
          <a:noFill/>
        </p:spPr>
        <p:txBody>
          <a:bodyPr wrap="square" rtlCol="0">
            <a:spAutoFit/>
          </a:bodyPr>
          <a:lstStyle/>
          <a:p>
            <a:r>
              <a:rPr lang="en-US" sz="1600" b="1" dirty="0" smtClean="0">
                <a:solidFill>
                  <a:schemeClr val="tx1">
                    <a:lumMod val="75000"/>
                    <a:lumOff val="25000"/>
                  </a:schemeClr>
                </a:solidFill>
              </a:rPr>
              <a:t>SHOP BY NUTRITION</a:t>
            </a:r>
            <a:endParaRPr lang="en-US" sz="1200" b="1" dirty="0">
              <a:solidFill>
                <a:schemeClr val="tx1">
                  <a:lumMod val="75000"/>
                  <a:lumOff val="25000"/>
                </a:schemeClr>
              </a:solidFill>
            </a:endParaRPr>
          </a:p>
        </p:txBody>
      </p:sp>
      <p:grpSp>
        <p:nvGrpSpPr>
          <p:cNvPr id="350" name="Group 349"/>
          <p:cNvGrpSpPr/>
          <p:nvPr/>
        </p:nvGrpSpPr>
        <p:grpSpPr>
          <a:xfrm>
            <a:off x="4064520" y="5866160"/>
            <a:ext cx="14626" cy="1828800"/>
            <a:chOff x="3863549" y="590660"/>
            <a:chExt cx="14626" cy="425400"/>
          </a:xfrm>
        </p:grpSpPr>
        <p:cxnSp>
          <p:nvCxnSpPr>
            <p:cNvPr id="351" name="Straight Connector 350"/>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3" name="Group 352"/>
          <p:cNvGrpSpPr/>
          <p:nvPr/>
        </p:nvGrpSpPr>
        <p:grpSpPr>
          <a:xfrm>
            <a:off x="6406035" y="5866160"/>
            <a:ext cx="14626" cy="1828800"/>
            <a:chOff x="3863549" y="590660"/>
            <a:chExt cx="14626" cy="425400"/>
          </a:xfrm>
        </p:grpSpPr>
        <p:cxnSp>
          <p:nvCxnSpPr>
            <p:cNvPr id="354" name="Straight Connector 353"/>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56" name="Rounded Rectangle 355"/>
          <p:cNvSpPr/>
          <p:nvPr/>
        </p:nvSpPr>
        <p:spPr>
          <a:xfrm>
            <a:off x="3046031" y="6650362"/>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7" name="Rounded Rectangle 356"/>
          <p:cNvSpPr/>
          <p:nvPr/>
        </p:nvSpPr>
        <p:spPr>
          <a:xfrm>
            <a:off x="7066365" y="5174442"/>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 name="TextBox 357"/>
          <p:cNvSpPr txBox="1"/>
          <p:nvPr/>
        </p:nvSpPr>
        <p:spPr>
          <a:xfrm>
            <a:off x="7191154" y="5137298"/>
            <a:ext cx="1609231" cy="246221"/>
          </a:xfrm>
          <a:prstGeom prst="rect">
            <a:avLst/>
          </a:prstGeom>
          <a:noFill/>
        </p:spPr>
        <p:txBody>
          <a:bodyPr wrap="square" rtlCol="0">
            <a:spAutoFit/>
          </a:bodyPr>
          <a:lstStyle/>
          <a:p>
            <a:r>
              <a:rPr lang="en-US" sz="1000" dirty="0" smtClean="0">
                <a:solidFill>
                  <a:schemeClr val="tx1">
                    <a:lumMod val="75000"/>
                    <a:lumOff val="25000"/>
                  </a:schemeClr>
                </a:solidFill>
              </a:rPr>
              <a:t>Athlete Recommendations</a:t>
            </a:r>
            <a:endParaRPr lang="en-US" sz="1000" dirty="0">
              <a:solidFill>
                <a:schemeClr val="tx1">
                  <a:lumMod val="75000"/>
                  <a:lumOff val="25000"/>
                </a:schemeClr>
              </a:solidFill>
            </a:endParaRPr>
          </a:p>
        </p:txBody>
      </p:sp>
      <p:pic>
        <p:nvPicPr>
          <p:cNvPr id="359" name="Picture 4"/>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42814" y="5651610"/>
            <a:ext cx="1068403" cy="931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0" name="Picture 5"/>
          <p:cNvPicPr>
            <a:picLocks noChangeAspect="1" noChangeArrowheads="1"/>
          </p:cNvPicPr>
          <p:nvPr/>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297774" y="5866160"/>
            <a:ext cx="589091" cy="764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61" name="Picture 9" descr="Product Details"/>
          <p:cNvPicPr>
            <a:picLocks noChangeAspect="1" noChangeArrowheads="1"/>
          </p:cNvPicPr>
          <p:nvPr/>
        </p:nvPicPr>
        <p:blipFill>
          <a:blip r:embed="rId13">
            <a:clrChange>
              <a:clrFrom>
                <a:srgbClr val="F9FFFF"/>
              </a:clrFrom>
              <a:clrTo>
                <a:srgbClr val="F9FFFF">
                  <a:alpha val="0"/>
                </a:srgbClr>
              </a:clrTo>
            </a:clrChange>
            <a:extLst>
              <a:ext uri="{28A0092B-C50C-407E-A947-70E740481C1C}">
                <a14:useLocalDpi xmlns:a14="http://schemas.microsoft.com/office/drawing/2010/main" val="0"/>
              </a:ext>
            </a:extLst>
          </a:blip>
          <a:srcRect/>
          <a:stretch>
            <a:fillRect/>
          </a:stretch>
        </p:blipFill>
        <p:spPr bwMode="auto">
          <a:xfrm>
            <a:off x="5072803" y="5932463"/>
            <a:ext cx="671230" cy="671230"/>
          </a:xfrm>
          <a:prstGeom prst="rect">
            <a:avLst/>
          </a:prstGeom>
          <a:noFill/>
          <a:extLst>
            <a:ext uri="{909E8E84-426E-40DD-AFC4-6F175D3DCCD1}">
              <a14:hiddenFill xmlns:a14="http://schemas.microsoft.com/office/drawing/2010/main">
                <a:solidFill>
                  <a:srgbClr val="FFFFFF"/>
                </a:solidFill>
              </a14:hiddenFill>
            </a:ext>
          </a:extLst>
        </p:spPr>
      </p:pic>
      <p:pic>
        <p:nvPicPr>
          <p:cNvPr id="362" name="Picture 11" descr="Product Details"/>
          <p:cNvPicPr>
            <a:picLocks noChangeAspect="1" noChangeArrowheads="1"/>
          </p:cNvPicPr>
          <p:nvPr/>
        </p:nvPicPr>
        <p:blipFill>
          <a:blip r:embed="rId14">
            <a:clrChange>
              <a:clrFrom>
                <a:srgbClr val="F9FFFF"/>
              </a:clrFrom>
              <a:clrTo>
                <a:srgbClr val="F9FFFF">
                  <a:alpha val="0"/>
                </a:srgbClr>
              </a:clrTo>
            </a:clrChange>
            <a:extLst>
              <a:ext uri="{28A0092B-C50C-407E-A947-70E740481C1C}">
                <a14:useLocalDpi xmlns:a14="http://schemas.microsoft.com/office/drawing/2010/main" val="0"/>
              </a:ext>
            </a:extLst>
          </a:blip>
          <a:srcRect/>
          <a:stretch>
            <a:fillRect/>
          </a:stretch>
        </p:blipFill>
        <p:spPr bwMode="auto">
          <a:xfrm>
            <a:off x="2485200" y="6845278"/>
            <a:ext cx="1001254" cy="1001255"/>
          </a:xfrm>
          <a:prstGeom prst="rect">
            <a:avLst/>
          </a:prstGeom>
          <a:noFill/>
          <a:extLst>
            <a:ext uri="{909E8E84-426E-40DD-AFC4-6F175D3DCCD1}">
              <a14:hiddenFill xmlns:a14="http://schemas.microsoft.com/office/drawing/2010/main">
                <a:solidFill>
                  <a:srgbClr val="FFFFFF"/>
                </a:solidFill>
              </a14:hiddenFill>
            </a:ext>
          </a:extLst>
        </p:spPr>
      </p:pic>
      <p:pic>
        <p:nvPicPr>
          <p:cNvPr id="363" name="Picture 13" descr="Product Details"/>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19822" y="6931465"/>
            <a:ext cx="771378" cy="771379"/>
          </a:xfrm>
          <a:prstGeom prst="rect">
            <a:avLst/>
          </a:prstGeom>
          <a:noFill/>
          <a:extLst>
            <a:ext uri="{909E8E84-426E-40DD-AFC4-6F175D3DCCD1}">
              <a14:hiddenFill xmlns:a14="http://schemas.microsoft.com/office/drawing/2010/main">
                <a:solidFill>
                  <a:srgbClr val="FFFFFF"/>
                </a:solidFill>
              </a14:hiddenFill>
            </a:ext>
          </a:extLst>
        </p:spPr>
      </p:pic>
      <p:sp>
        <p:nvSpPr>
          <p:cNvPr id="367" name="Rounded Rectangle 366"/>
          <p:cNvSpPr/>
          <p:nvPr/>
        </p:nvSpPr>
        <p:spPr>
          <a:xfrm>
            <a:off x="5606382" y="6642411"/>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8" name="Rounded Rectangle 367"/>
          <p:cNvSpPr/>
          <p:nvPr/>
        </p:nvSpPr>
        <p:spPr>
          <a:xfrm>
            <a:off x="3380550" y="7717626"/>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Rounded Rectangle 368"/>
          <p:cNvSpPr/>
          <p:nvPr/>
        </p:nvSpPr>
        <p:spPr>
          <a:xfrm>
            <a:off x="5538563" y="7702231"/>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1" name="Rounded Rectangle 370"/>
          <p:cNvSpPr/>
          <p:nvPr/>
        </p:nvSpPr>
        <p:spPr>
          <a:xfrm>
            <a:off x="7920232" y="6642411"/>
            <a:ext cx="182880" cy="171931"/>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3" name="TextBox 372"/>
          <p:cNvSpPr txBox="1"/>
          <p:nvPr/>
        </p:nvSpPr>
        <p:spPr>
          <a:xfrm>
            <a:off x="2285174" y="6613218"/>
            <a:ext cx="1385503" cy="1323439"/>
          </a:xfrm>
          <a:prstGeom prst="rect">
            <a:avLst/>
          </a:prstGeom>
          <a:noFill/>
        </p:spPr>
        <p:txBody>
          <a:bodyPr wrap="square" rtlCol="0">
            <a:spAutoFit/>
          </a:bodyPr>
          <a:lstStyle/>
          <a:p>
            <a:pPr algn="ctr"/>
            <a:r>
              <a:rPr lang="en-US" sz="1000" b="1" dirty="0" smtClean="0">
                <a:solidFill>
                  <a:schemeClr val="tx1">
                    <a:lumMod val="75000"/>
                    <a:lumOff val="25000"/>
                  </a:schemeClr>
                </a:solidFill>
              </a:rPr>
              <a:t>BARS  </a:t>
            </a:r>
            <a:r>
              <a:rPr lang="en-US" sz="1000" dirty="0" smtClean="0">
                <a:solidFill>
                  <a:schemeClr val="bg1"/>
                </a:solidFill>
              </a:rPr>
              <a:t>23</a:t>
            </a:r>
          </a:p>
          <a:p>
            <a:pPr algn="ctr"/>
            <a:endParaRPr lang="en-US" sz="1000" b="1" dirty="0" smtClean="0">
              <a:solidFill>
                <a:schemeClr val="tx1">
                  <a:lumMod val="75000"/>
                  <a:lumOff val="25000"/>
                </a:schemeClr>
              </a:solidFill>
            </a:endParaRPr>
          </a:p>
          <a:p>
            <a:pPr algn="ctr"/>
            <a:endParaRPr lang="en-US" sz="1000" b="1" dirty="0" smtClean="0">
              <a:solidFill>
                <a:schemeClr val="tx1">
                  <a:lumMod val="75000"/>
                  <a:lumOff val="25000"/>
                </a:schemeClr>
              </a:solidFill>
            </a:endParaRPr>
          </a:p>
          <a:p>
            <a:pPr algn="ctr"/>
            <a:endParaRPr lang="en-US" sz="1000" b="1" dirty="0" smtClean="0">
              <a:solidFill>
                <a:schemeClr val="tx1">
                  <a:lumMod val="75000"/>
                  <a:lumOff val="25000"/>
                </a:schemeClr>
              </a:solidFill>
            </a:endParaRPr>
          </a:p>
          <a:p>
            <a:pPr algn="ctr"/>
            <a:endParaRPr lang="en-US" sz="1000" b="1" dirty="0" smtClean="0">
              <a:solidFill>
                <a:schemeClr val="tx1">
                  <a:lumMod val="75000"/>
                  <a:lumOff val="25000"/>
                </a:schemeClr>
              </a:solidFill>
            </a:endParaRPr>
          </a:p>
          <a:p>
            <a:pPr algn="ctr"/>
            <a:endParaRPr lang="en-US" sz="1000" b="1" dirty="0">
              <a:solidFill>
                <a:schemeClr val="tx1">
                  <a:lumMod val="75000"/>
                  <a:lumOff val="25000"/>
                </a:schemeClr>
              </a:solidFill>
            </a:endParaRPr>
          </a:p>
          <a:p>
            <a:pPr algn="ctr"/>
            <a:endParaRPr lang="en-US" sz="1000" b="1" dirty="0" smtClean="0">
              <a:solidFill>
                <a:schemeClr val="tx1">
                  <a:lumMod val="75000"/>
                  <a:lumOff val="25000"/>
                </a:schemeClr>
              </a:solidFill>
            </a:endParaRPr>
          </a:p>
          <a:p>
            <a:pPr algn="ctr"/>
            <a:r>
              <a:rPr lang="en-US" sz="1000" b="1" dirty="0" smtClean="0">
                <a:solidFill>
                  <a:schemeClr val="tx1">
                    <a:lumMod val="75000"/>
                    <a:lumOff val="25000"/>
                  </a:schemeClr>
                </a:solidFill>
              </a:rPr>
              <a:t>CHEWS AND GELS  </a:t>
            </a:r>
            <a:r>
              <a:rPr lang="en-US" sz="1000" dirty="0">
                <a:solidFill>
                  <a:schemeClr val="bg1"/>
                </a:solidFill>
              </a:rPr>
              <a:t>31</a:t>
            </a:r>
          </a:p>
        </p:txBody>
      </p:sp>
      <p:sp>
        <p:nvSpPr>
          <p:cNvPr id="374" name="TextBox 373"/>
          <p:cNvSpPr txBox="1"/>
          <p:nvPr/>
        </p:nvSpPr>
        <p:spPr>
          <a:xfrm>
            <a:off x="5014645" y="6593919"/>
            <a:ext cx="1247282" cy="1323439"/>
          </a:xfrm>
          <a:prstGeom prst="rect">
            <a:avLst/>
          </a:prstGeom>
          <a:noFill/>
        </p:spPr>
        <p:txBody>
          <a:bodyPr wrap="square" rtlCol="0">
            <a:spAutoFit/>
          </a:bodyPr>
          <a:lstStyle/>
          <a:p>
            <a:r>
              <a:rPr lang="en-US" sz="1000" b="1" dirty="0" smtClean="0">
                <a:solidFill>
                  <a:schemeClr val="tx1">
                    <a:lumMod val="75000"/>
                    <a:lumOff val="25000"/>
                  </a:schemeClr>
                </a:solidFill>
              </a:rPr>
              <a:t>PROTEIN  </a:t>
            </a:r>
            <a:r>
              <a:rPr lang="en-US" sz="1000" dirty="0">
                <a:solidFill>
                  <a:schemeClr val="bg1"/>
                </a:solidFill>
              </a:rPr>
              <a:t>12</a:t>
            </a:r>
          </a:p>
          <a:p>
            <a:endParaRPr lang="en-US" sz="1000" b="1" dirty="0" smtClean="0">
              <a:solidFill>
                <a:schemeClr val="tx1">
                  <a:lumMod val="75000"/>
                  <a:lumOff val="25000"/>
                </a:schemeClr>
              </a:solidFill>
            </a:endParaRPr>
          </a:p>
          <a:p>
            <a:endParaRPr lang="en-US" sz="1000" b="1" dirty="0" smtClean="0">
              <a:solidFill>
                <a:schemeClr val="tx1">
                  <a:lumMod val="75000"/>
                  <a:lumOff val="25000"/>
                </a:schemeClr>
              </a:solidFill>
            </a:endParaRPr>
          </a:p>
          <a:p>
            <a:endParaRPr lang="en-US" sz="1000" b="1" dirty="0" smtClean="0">
              <a:solidFill>
                <a:schemeClr val="tx1">
                  <a:lumMod val="75000"/>
                  <a:lumOff val="25000"/>
                </a:schemeClr>
              </a:solidFill>
            </a:endParaRPr>
          </a:p>
          <a:p>
            <a:endParaRPr lang="en-US" sz="1000" b="1" dirty="0" smtClean="0">
              <a:solidFill>
                <a:schemeClr val="tx1">
                  <a:lumMod val="75000"/>
                  <a:lumOff val="25000"/>
                </a:schemeClr>
              </a:solidFill>
            </a:endParaRPr>
          </a:p>
          <a:p>
            <a:endParaRPr lang="en-US" sz="1000" b="1" dirty="0" smtClean="0">
              <a:solidFill>
                <a:schemeClr val="tx1">
                  <a:lumMod val="75000"/>
                  <a:lumOff val="25000"/>
                </a:schemeClr>
              </a:solidFill>
            </a:endParaRPr>
          </a:p>
          <a:p>
            <a:endParaRPr lang="en-US" sz="1000" b="1" dirty="0">
              <a:solidFill>
                <a:schemeClr val="tx1">
                  <a:lumMod val="75000"/>
                  <a:lumOff val="25000"/>
                </a:schemeClr>
              </a:solidFill>
            </a:endParaRPr>
          </a:p>
          <a:p>
            <a:r>
              <a:rPr lang="en-US" sz="1000" b="1" dirty="0" smtClean="0">
                <a:solidFill>
                  <a:schemeClr val="tx1">
                    <a:lumMod val="75000"/>
                    <a:lumOff val="25000"/>
                  </a:schemeClr>
                </a:solidFill>
              </a:rPr>
              <a:t>DRINKS  </a:t>
            </a:r>
            <a:r>
              <a:rPr lang="en-US" sz="1000" dirty="0" smtClean="0">
                <a:solidFill>
                  <a:schemeClr val="bg1"/>
                </a:solidFill>
              </a:rPr>
              <a:t>14</a:t>
            </a:r>
            <a:endParaRPr lang="en-US" sz="1000" dirty="0">
              <a:solidFill>
                <a:schemeClr val="bg1"/>
              </a:solidFill>
            </a:endParaRPr>
          </a:p>
        </p:txBody>
      </p:sp>
      <p:sp>
        <p:nvSpPr>
          <p:cNvPr id="376" name="TextBox 375"/>
          <p:cNvSpPr txBox="1"/>
          <p:nvPr/>
        </p:nvSpPr>
        <p:spPr>
          <a:xfrm>
            <a:off x="7009575" y="6605267"/>
            <a:ext cx="1247282" cy="246221"/>
          </a:xfrm>
          <a:prstGeom prst="rect">
            <a:avLst/>
          </a:prstGeom>
          <a:noFill/>
        </p:spPr>
        <p:txBody>
          <a:bodyPr wrap="square" rtlCol="0">
            <a:spAutoFit/>
          </a:bodyPr>
          <a:lstStyle/>
          <a:p>
            <a:r>
              <a:rPr lang="en-US" sz="1000" b="1" dirty="0" smtClean="0">
                <a:solidFill>
                  <a:schemeClr val="tx1">
                    <a:lumMod val="75000"/>
                    <a:lumOff val="25000"/>
                  </a:schemeClr>
                </a:solidFill>
              </a:rPr>
              <a:t>SUPPLEMENTS  </a:t>
            </a:r>
            <a:r>
              <a:rPr lang="en-US" sz="1000" dirty="0">
                <a:solidFill>
                  <a:schemeClr val="bg1"/>
                </a:solidFill>
              </a:rPr>
              <a:t>25</a:t>
            </a:r>
          </a:p>
        </p:txBody>
      </p:sp>
      <p:pic>
        <p:nvPicPr>
          <p:cNvPr id="377"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2362" y="12078145"/>
            <a:ext cx="8609840"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8" name="Rounded Rectangle 377"/>
          <p:cNvSpPr/>
          <p:nvPr/>
        </p:nvSpPr>
        <p:spPr>
          <a:xfrm>
            <a:off x="1697585" y="8810750"/>
            <a:ext cx="7194618" cy="3389427"/>
          </a:xfrm>
          <a:prstGeom prst="roundRect">
            <a:avLst>
              <a:gd name="adj" fmla="val 1620"/>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9" name="Rounded Rectangle 378"/>
          <p:cNvSpPr/>
          <p:nvPr/>
        </p:nvSpPr>
        <p:spPr>
          <a:xfrm>
            <a:off x="289369" y="8774491"/>
            <a:ext cx="1508910" cy="3425686"/>
          </a:xfrm>
          <a:prstGeom prst="roundRect">
            <a:avLst>
              <a:gd name="adj" fmla="val 2852"/>
            </a:avLst>
          </a:prstGeom>
          <a:solidFill>
            <a:schemeClr val="tx1">
              <a:lumMod val="75000"/>
              <a:lumOff val="2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0" name="AutoShape 8" descr="Pearl Izumi Triathlon Men&amp;#39;s P.R.O. In-R-Cool Tri Singlet - Black - M"/>
          <p:cNvSpPr>
            <a:spLocks noChangeAspect="1" noChangeArrowheads="1"/>
          </p:cNvSpPr>
          <p:nvPr/>
        </p:nvSpPr>
        <p:spPr bwMode="auto">
          <a:xfrm>
            <a:off x="906462" y="8554226"/>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1" name="Rounded Rectangle 380"/>
          <p:cNvSpPr/>
          <p:nvPr/>
        </p:nvSpPr>
        <p:spPr>
          <a:xfrm>
            <a:off x="282361" y="8526235"/>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 name="TextBox 382"/>
          <p:cNvSpPr txBox="1"/>
          <p:nvPr/>
        </p:nvSpPr>
        <p:spPr>
          <a:xfrm>
            <a:off x="282361" y="8534400"/>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388" name="Group 387"/>
          <p:cNvGrpSpPr/>
          <p:nvPr/>
        </p:nvGrpSpPr>
        <p:grpSpPr>
          <a:xfrm>
            <a:off x="7361684" y="8523863"/>
            <a:ext cx="14626" cy="347472"/>
            <a:chOff x="3863549" y="590660"/>
            <a:chExt cx="14626" cy="425400"/>
          </a:xfrm>
        </p:grpSpPr>
        <p:cxnSp>
          <p:nvCxnSpPr>
            <p:cNvPr id="392" name="Straight Connector 391"/>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3" name="Straight Connector 392"/>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94" name="Group 393"/>
          <p:cNvGrpSpPr/>
          <p:nvPr/>
        </p:nvGrpSpPr>
        <p:grpSpPr>
          <a:xfrm>
            <a:off x="1783977" y="8524878"/>
            <a:ext cx="14626" cy="347472"/>
            <a:chOff x="3863549" y="590660"/>
            <a:chExt cx="14626" cy="425400"/>
          </a:xfrm>
        </p:grpSpPr>
        <p:cxnSp>
          <p:nvCxnSpPr>
            <p:cNvPr id="395" name="Straight Connector 394"/>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97" name="Rounded Rectangle 396"/>
          <p:cNvSpPr/>
          <p:nvPr/>
        </p:nvSpPr>
        <p:spPr>
          <a:xfrm>
            <a:off x="1893343" y="8577860"/>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8" name="Rounded Rectangle 397"/>
          <p:cNvSpPr/>
          <p:nvPr/>
        </p:nvSpPr>
        <p:spPr>
          <a:xfrm>
            <a:off x="6770418" y="8600438"/>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399" name="TextBox 398"/>
          <p:cNvSpPr txBox="1"/>
          <p:nvPr/>
        </p:nvSpPr>
        <p:spPr>
          <a:xfrm>
            <a:off x="2380030" y="8594240"/>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400" name="Straight Connector 399"/>
          <p:cNvCxnSpPr/>
          <p:nvPr/>
        </p:nvCxnSpPr>
        <p:spPr>
          <a:xfrm>
            <a:off x="2330355" y="8577860"/>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01" name="TextBox 400"/>
          <p:cNvSpPr txBox="1"/>
          <p:nvPr/>
        </p:nvSpPr>
        <p:spPr>
          <a:xfrm>
            <a:off x="1922609" y="8593901"/>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cxnSp>
        <p:nvCxnSpPr>
          <p:cNvPr id="402" name="Straight Connector 401"/>
          <p:cNvCxnSpPr/>
          <p:nvPr/>
        </p:nvCxnSpPr>
        <p:spPr>
          <a:xfrm>
            <a:off x="281418" y="9263268"/>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p:nvCxnSpPr>
        <p:spPr>
          <a:xfrm>
            <a:off x="281418" y="9640261"/>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p:nvCxnSpPr>
        <p:spPr>
          <a:xfrm>
            <a:off x="281418" y="10017254"/>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p:nvCxnSpPr>
        <p:spPr>
          <a:xfrm>
            <a:off x="281418" y="10394247"/>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p:nvCxnSpPr>
        <p:spPr>
          <a:xfrm>
            <a:off x="281418" y="10771240"/>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p:nvCxnSpPr>
        <p:spPr>
          <a:xfrm>
            <a:off x="281418" y="11148233"/>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p:nvCxnSpPr>
        <p:spPr>
          <a:xfrm>
            <a:off x="281418" y="11525229"/>
            <a:ext cx="1499616" cy="0"/>
          </a:xfrm>
          <a:prstGeom prst="line">
            <a:avLst/>
          </a:prstGeom>
          <a:ln>
            <a:solidFill>
              <a:schemeClr val="tx1">
                <a:lumMod val="65000"/>
                <a:lumOff val="35000"/>
              </a:schemeClr>
            </a:solidFill>
          </a:ln>
          <a:effectLst>
            <a:outerShdw blurRad="12700" dist="12700" dir="16260000" algn="tl" rotWithShape="0">
              <a:schemeClr val="tx1">
                <a:lumMod val="85000"/>
                <a:lumOff val="15000"/>
                <a:alpha val="40000"/>
              </a:schemeClr>
            </a:outerShdw>
          </a:effectLst>
        </p:spPr>
        <p:style>
          <a:lnRef idx="1">
            <a:schemeClr val="accent1"/>
          </a:lnRef>
          <a:fillRef idx="0">
            <a:schemeClr val="accent1"/>
          </a:fillRef>
          <a:effectRef idx="0">
            <a:schemeClr val="accent1"/>
          </a:effectRef>
          <a:fontRef idx="minor">
            <a:schemeClr val="tx1"/>
          </a:fontRef>
        </p:style>
      </p:cxnSp>
      <p:sp>
        <p:nvSpPr>
          <p:cNvPr id="409" name="Rectangle 408"/>
          <p:cNvSpPr/>
          <p:nvPr/>
        </p:nvSpPr>
        <p:spPr>
          <a:xfrm>
            <a:off x="294966" y="10408609"/>
            <a:ext cx="1489011" cy="362631"/>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0" name="Rectangle 409"/>
          <p:cNvSpPr/>
          <p:nvPr/>
        </p:nvSpPr>
        <p:spPr>
          <a:xfrm>
            <a:off x="294966" y="8772327"/>
            <a:ext cx="1532773" cy="2785378"/>
          </a:xfrm>
          <a:prstGeom prst="rect">
            <a:avLst/>
          </a:prstGeom>
        </p:spPr>
        <p:txBody>
          <a:bodyPr wrap="square">
            <a:spAutoFit/>
          </a:bodyPr>
          <a:lstStyle/>
          <a:p>
            <a:pPr>
              <a:lnSpc>
                <a:spcPct val="250000"/>
              </a:lnSpc>
            </a:pPr>
            <a:r>
              <a:rPr lang="en-US" sz="1000" b="1" dirty="0" smtClean="0">
                <a:solidFill>
                  <a:schemeClr val="bg1">
                    <a:lumMod val="95000"/>
                  </a:schemeClr>
                </a:solidFill>
              </a:rPr>
              <a:t>Athlete</a:t>
            </a:r>
            <a:endParaRPr lang="en-US" sz="800" b="1" dirty="0" smtClean="0">
              <a:solidFill>
                <a:schemeClr val="bg1">
                  <a:lumMod val="50000"/>
                </a:schemeClr>
              </a:solidFill>
            </a:endParaRPr>
          </a:p>
          <a:p>
            <a:pPr>
              <a:lnSpc>
                <a:spcPct val="250000"/>
              </a:lnSpc>
            </a:pPr>
            <a:r>
              <a:rPr lang="en-US" sz="1000" b="1" dirty="0">
                <a:solidFill>
                  <a:schemeClr val="bg1">
                    <a:lumMod val="95000"/>
                  </a:schemeClr>
                </a:solidFill>
              </a:rPr>
              <a:t>Sport</a:t>
            </a:r>
          </a:p>
          <a:p>
            <a:pPr>
              <a:lnSpc>
                <a:spcPct val="250000"/>
              </a:lnSpc>
            </a:pPr>
            <a:r>
              <a:rPr lang="en-US" sz="1000" b="1" dirty="0" smtClean="0">
                <a:solidFill>
                  <a:schemeClr val="bg1">
                    <a:lumMod val="95000"/>
                  </a:schemeClr>
                </a:solidFill>
              </a:rPr>
              <a:t>Nutrition</a:t>
            </a:r>
            <a:endParaRPr lang="en-US" sz="1000" b="1" dirty="0">
              <a:solidFill>
                <a:schemeClr val="bg1">
                  <a:lumMod val="95000"/>
                </a:schemeClr>
              </a:solidFill>
            </a:endParaRPr>
          </a:p>
          <a:p>
            <a:pPr>
              <a:lnSpc>
                <a:spcPct val="250000"/>
              </a:lnSpc>
            </a:pPr>
            <a:r>
              <a:rPr lang="en-US" sz="1000" b="1" dirty="0">
                <a:solidFill>
                  <a:schemeClr val="bg1">
                    <a:lumMod val="95000"/>
                  </a:schemeClr>
                </a:solidFill>
              </a:rPr>
              <a:t>Gear</a:t>
            </a:r>
          </a:p>
          <a:p>
            <a:pPr>
              <a:lnSpc>
                <a:spcPct val="250000"/>
              </a:lnSpc>
            </a:pPr>
            <a:r>
              <a:rPr lang="en-US" sz="1000" b="1" dirty="0">
                <a:solidFill>
                  <a:schemeClr val="bg1">
                    <a:lumMod val="95000"/>
                  </a:schemeClr>
                </a:solidFill>
              </a:rPr>
              <a:t>Shoes</a:t>
            </a:r>
          </a:p>
          <a:p>
            <a:pPr>
              <a:lnSpc>
                <a:spcPct val="250000"/>
              </a:lnSpc>
            </a:pPr>
            <a:r>
              <a:rPr lang="en-US" sz="1000" b="1" dirty="0">
                <a:solidFill>
                  <a:schemeClr val="bg1">
                    <a:lumMod val="95000"/>
                  </a:schemeClr>
                </a:solidFill>
              </a:rPr>
              <a:t>Clothing</a:t>
            </a:r>
          </a:p>
          <a:p>
            <a:pPr>
              <a:lnSpc>
                <a:spcPct val="250000"/>
              </a:lnSpc>
            </a:pPr>
            <a:r>
              <a:rPr lang="en-US" sz="1000" b="1" dirty="0" smtClean="0">
                <a:solidFill>
                  <a:schemeClr val="bg1">
                    <a:lumMod val="95000"/>
                  </a:schemeClr>
                </a:solidFill>
              </a:rPr>
              <a:t>Brand</a:t>
            </a:r>
            <a:endParaRPr lang="en-US" sz="1000" b="1" dirty="0">
              <a:solidFill>
                <a:schemeClr val="bg1">
                  <a:lumMod val="95000"/>
                </a:schemeClr>
              </a:solidFill>
            </a:endParaRPr>
          </a:p>
        </p:txBody>
      </p:sp>
      <p:sp>
        <p:nvSpPr>
          <p:cNvPr id="411" name="Rectangle 410"/>
          <p:cNvSpPr/>
          <p:nvPr/>
        </p:nvSpPr>
        <p:spPr>
          <a:xfrm>
            <a:off x="1528641" y="8768653"/>
            <a:ext cx="337886" cy="3131627"/>
          </a:xfrm>
          <a:prstGeom prst="rect">
            <a:avLst/>
          </a:prstGeom>
        </p:spPr>
        <p:txBody>
          <a:bodyPr wrap="square">
            <a:spAutoFit/>
          </a:bodyPr>
          <a:lstStyle/>
          <a:p>
            <a:pPr>
              <a:lnSpc>
                <a:spcPct val="250000"/>
              </a:lnSpc>
            </a:pPr>
            <a:r>
              <a:rPr lang="en-US" sz="1000" b="1" dirty="0" smtClean="0">
                <a:solidFill>
                  <a:schemeClr val="bg1">
                    <a:lumMod val="50000"/>
                  </a:schemeClr>
                </a:solidFill>
                <a:latin typeface="FontAwesome"/>
              </a:rPr>
              <a:t> </a:t>
            </a:r>
            <a:r>
              <a:rPr lang="en-US" sz="700" b="1" dirty="0" smtClean="0">
                <a:solidFill>
                  <a:schemeClr val="bg1">
                    <a:lumMod val="50000"/>
                  </a:schemeClr>
                </a:solidFill>
                <a:latin typeface="FontAwesome"/>
              </a:rPr>
              <a:t></a:t>
            </a: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r>
              <a:rPr lang="en-US" sz="1000" b="1" dirty="0">
                <a:solidFill>
                  <a:schemeClr val="bg1">
                    <a:lumMod val="50000"/>
                  </a:schemeClr>
                </a:solidFill>
                <a:latin typeface="FontAwesome"/>
              </a:rPr>
              <a:t> </a:t>
            </a:r>
            <a:r>
              <a:rPr lang="en-US" sz="800" b="1" dirty="0" smtClean="0">
                <a:solidFill>
                  <a:schemeClr val="bg1">
                    <a:lumMod val="50000"/>
                  </a:schemeClr>
                </a:solidFill>
                <a:latin typeface="FontAwesome"/>
              </a:rPr>
              <a:t></a:t>
            </a:r>
            <a:endParaRPr lang="en-US" sz="1000" b="1" dirty="0">
              <a:solidFill>
                <a:schemeClr val="bg1">
                  <a:lumMod val="50000"/>
                </a:schemeClr>
              </a:solidFill>
            </a:endParaRPr>
          </a:p>
          <a:p>
            <a:pPr>
              <a:lnSpc>
                <a:spcPct val="250000"/>
              </a:lnSpc>
            </a:pPr>
            <a:endParaRPr lang="en-US" sz="900" b="1" dirty="0" smtClean="0">
              <a:solidFill>
                <a:schemeClr val="bg1">
                  <a:lumMod val="50000"/>
                </a:schemeClr>
              </a:solidFill>
            </a:endParaRPr>
          </a:p>
        </p:txBody>
      </p:sp>
      <p:sp>
        <p:nvSpPr>
          <p:cNvPr id="412" name="TextBox 411"/>
          <p:cNvSpPr txBox="1"/>
          <p:nvPr/>
        </p:nvSpPr>
        <p:spPr>
          <a:xfrm>
            <a:off x="1993805" y="9009697"/>
            <a:ext cx="1981201" cy="338554"/>
          </a:xfrm>
          <a:prstGeom prst="rect">
            <a:avLst/>
          </a:prstGeom>
          <a:noFill/>
        </p:spPr>
        <p:txBody>
          <a:bodyPr wrap="square" rtlCol="0">
            <a:spAutoFit/>
          </a:bodyPr>
          <a:lstStyle/>
          <a:p>
            <a:r>
              <a:rPr lang="en-US" sz="1600" b="1" dirty="0" smtClean="0">
                <a:solidFill>
                  <a:schemeClr val="tx1">
                    <a:lumMod val="75000"/>
                    <a:lumOff val="25000"/>
                  </a:schemeClr>
                </a:solidFill>
              </a:rPr>
              <a:t>SHOES</a:t>
            </a:r>
            <a:endParaRPr lang="en-US" sz="1200" b="1" dirty="0">
              <a:solidFill>
                <a:schemeClr val="tx1">
                  <a:lumMod val="75000"/>
                  <a:lumOff val="25000"/>
                </a:schemeClr>
              </a:solidFill>
            </a:endParaRPr>
          </a:p>
        </p:txBody>
      </p:sp>
      <p:sp>
        <p:nvSpPr>
          <p:cNvPr id="437" name="TextBox 436"/>
          <p:cNvSpPr txBox="1"/>
          <p:nvPr/>
        </p:nvSpPr>
        <p:spPr>
          <a:xfrm>
            <a:off x="3312464" y="9593001"/>
            <a:ext cx="1912636" cy="1631216"/>
          </a:xfrm>
          <a:prstGeom prst="rect">
            <a:avLst/>
          </a:prstGeom>
          <a:noFill/>
        </p:spPr>
        <p:txBody>
          <a:bodyPr wrap="square" rtlCol="0">
            <a:spAutoFit/>
          </a:bodyPr>
          <a:lstStyle/>
          <a:p>
            <a:r>
              <a:rPr lang="en-US" sz="1600" b="1" dirty="0" smtClean="0">
                <a:solidFill>
                  <a:schemeClr val="tx1">
                    <a:lumMod val="75000"/>
                    <a:lumOff val="25000"/>
                  </a:schemeClr>
                </a:solidFill>
              </a:rPr>
              <a:t>MEN'S SHOES</a:t>
            </a:r>
          </a:p>
          <a:p>
            <a:r>
              <a:rPr lang="en-US" sz="1050" dirty="0" smtClean="0">
                <a:solidFill>
                  <a:schemeClr val="tx1">
                    <a:lumMod val="65000"/>
                    <a:lumOff val="35000"/>
                  </a:schemeClr>
                </a:solidFill>
              </a:rPr>
              <a:t>Running</a:t>
            </a:r>
            <a:endParaRPr lang="en-US" sz="1050" dirty="0">
              <a:solidFill>
                <a:schemeClr val="tx1">
                  <a:lumMod val="65000"/>
                  <a:lumOff val="35000"/>
                </a:schemeClr>
              </a:solidFill>
            </a:endParaRPr>
          </a:p>
          <a:p>
            <a:r>
              <a:rPr lang="en-US" sz="1050" dirty="0">
                <a:solidFill>
                  <a:schemeClr val="tx1">
                    <a:lumMod val="65000"/>
                    <a:lumOff val="35000"/>
                  </a:schemeClr>
                </a:solidFill>
              </a:rPr>
              <a:t>Track &amp; Field</a:t>
            </a:r>
          </a:p>
          <a:p>
            <a:r>
              <a:rPr lang="en-US" sz="1050" dirty="0">
                <a:solidFill>
                  <a:schemeClr val="tx1">
                    <a:lumMod val="65000"/>
                    <a:lumOff val="35000"/>
                  </a:schemeClr>
                </a:solidFill>
              </a:rPr>
              <a:t>Trail Running</a:t>
            </a:r>
          </a:p>
          <a:p>
            <a:r>
              <a:rPr lang="en-US" sz="1050" dirty="0">
                <a:solidFill>
                  <a:schemeClr val="tx1">
                    <a:lumMod val="65000"/>
                    <a:lumOff val="35000"/>
                  </a:schemeClr>
                </a:solidFill>
              </a:rPr>
              <a:t>Cross-Training</a:t>
            </a:r>
          </a:p>
          <a:p>
            <a:r>
              <a:rPr lang="en-US" sz="1050" dirty="0">
                <a:solidFill>
                  <a:schemeClr val="tx1">
                    <a:lumMod val="65000"/>
                    <a:lumOff val="35000"/>
                  </a:schemeClr>
                </a:solidFill>
              </a:rPr>
              <a:t>Bike</a:t>
            </a:r>
          </a:p>
          <a:p>
            <a:r>
              <a:rPr lang="en-US" sz="1050" dirty="0">
                <a:solidFill>
                  <a:schemeClr val="tx1">
                    <a:lumMod val="65000"/>
                    <a:lumOff val="35000"/>
                  </a:schemeClr>
                </a:solidFill>
              </a:rPr>
              <a:t>Crossfit</a:t>
            </a:r>
          </a:p>
          <a:p>
            <a:r>
              <a:rPr lang="en-US" sz="1050" dirty="0">
                <a:solidFill>
                  <a:schemeClr val="tx1">
                    <a:lumMod val="65000"/>
                    <a:lumOff val="35000"/>
                  </a:schemeClr>
                </a:solidFill>
              </a:rPr>
              <a:t>OCR</a:t>
            </a:r>
          </a:p>
          <a:p>
            <a:r>
              <a:rPr lang="en-US" sz="1050" dirty="0">
                <a:solidFill>
                  <a:schemeClr val="tx1">
                    <a:lumMod val="65000"/>
                    <a:lumOff val="35000"/>
                  </a:schemeClr>
                </a:solidFill>
              </a:rPr>
              <a:t>Socks</a:t>
            </a:r>
          </a:p>
        </p:txBody>
      </p:sp>
      <p:sp>
        <p:nvSpPr>
          <p:cNvPr id="438" name="TextBox 437"/>
          <p:cNvSpPr txBox="1"/>
          <p:nvPr/>
        </p:nvSpPr>
        <p:spPr>
          <a:xfrm>
            <a:off x="5451073" y="9593001"/>
            <a:ext cx="1778223" cy="1692771"/>
          </a:xfrm>
          <a:prstGeom prst="rect">
            <a:avLst/>
          </a:prstGeom>
          <a:noFill/>
        </p:spPr>
        <p:txBody>
          <a:bodyPr wrap="square" rtlCol="0">
            <a:spAutoFit/>
          </a:bodyPr>
          <a:lstStyle/>
          <a:p>
            <a:r>
              <a:rPr lang="en-US" sz="1600" b="1" dirty="0" smtClean="0">
                <a:solidFill>
                  <a:schemeClr val="tx1">
                    <a:lumMod val="75000"/>
                    <a:lumOff val="25000"/>
                  </a:schemeClr>
                </a:solidFill>
              </a:rPr>
              <a:t>WOMEN'S SHOES</a:t>
            </a:r>
          </a:p>
          <a:p>
            <a:r>
              <a:rPr lang="en-US" sz="1050" dirty="0" smtClean="0">
                <a:solidFill>
                  <a:schemeClr val="tx1">
                    <a:lumMod val="65000"/>
                    <a:lumOff val="35000"/>
                  </a:schemeClr>
                </a:solidFill>
              </a:rPr>
              <a:t>Running</a:t>
            </a:r>
            <a:endParaRPr lang="en-US" sz="1050" dirty="0">
              <a:solidFill>
                <a:schemeClr val="tx1">
                  <a:lumMod val="65000"/>
                  <a:lumOff val="35000"/>
                </a:schemeClr>
              </a:solidFill>
            </a:endParaRPr>
          </a:p>
          <a:p>
            <a:r>
              <a:rPr lang="en-US" sz="1050" dirty="0">
                <a:solidFill>
                  <a:schemeClr val="tx1">
                    <a:lumMod val="65000"/>
                    <a:lumOff val="35000"/>
                  </a:schemeClr>
                </a:solidFill>
              </a:rPr>
              <a:t>Track &amp; Field</a:t>
            </a:r>
          </a:p>
          <a:p>
            <a:r>
              <a:rPr lang="en-US" sz="1050" dirty="0">
                <a:solidFill>
                  <a:schemeClr val="tx1">
                    <a:lumMod val="65000"/>
                    <a:lumOff val="35000"/>
                  </a:schemeClr>
                </a:solidFill>
              </a:rPr>
              <a:t>Trail Running</a:t>
            </a:r>
          </a:p>
          <a:p>
            <a:r>
              <a:rPr lang="en-US" sz="1050" dirty="0">
                <a:solidFill>
                  <a:schemeClr val="tx1">
                    <a:lumMod val="65000"/>
                    <a:lumOff val="35000"/>
                  </a:schemeClr>
                </a:solidFill>
              </a:rPr>
              <a:t>Cross-Training</a:t>
            </a:r>
          </a:p>
          <a:p>
            <a:r>
              <a:rPr lang="en-US" sz="1050" dirty="0">
                <a:solidFill>
                  <a:schemeClr val="tx1">
                    <a:lumMod val="65000"/>
                    <a:lumOff val="35000"/>
                  </a:schemeClr>
                </a:solidFill>
              </a:rPr>
              <a:t>Bike</a:t>
            </a:r>
          </a:p>
          <a:p>
            <a:r>
              <a:rPr lang="en-US" sz="1050" dirty="0">
                <a:solidFill>
                  <a:schemeClr val="tx1">
                    <a:lumMod val="65000"/>
                    <a:lumOff val="35000"/>
                  </a:schemeClr>
                </a:solidFill>
              </a:rPr>
              <a:t>Crossfit</a:t>
            </a:r>
          </a:p>
          <a:p>
            <a:r>
              <a:rPr lang="en-US" sz="1050" dirty="0">
                <a:solidFill>
                  <a:schemeClr val="tx1">
                    <a:lumMod val="65000"/>
                    <a:lumOff val="35000"/>
                  </a:schemeClr>
                </a:solidFill>
              </a:rPr>
              <a:t>OCR</a:t>
            </a:r>
          </a:p>
          <a:p>
            <a:r>
              <a:rPr lang="en-US" sz="1050" dirty="0">
                <a:solidFill>
                  <a:schemeClr val="tx1">
                    <a:lumMod val="65000"/>
                    <a:lumOff val="35000"/>
                  </a:schemeClr>
                </a:solidFill>
              </a:rPr>
              <a:t>Socks</a:t>
            </a:r>
          </a:p>
        </p:txBody>
      </p:sp>
      <p:pic>
        <p:nvPicPr>
          <p:cNvPr id="1026" name="Picture 2" descr="http://www.alleneyes.com/image/cache/data/Nike-Shoes/Nike-Air-Max-Men/Nike-Air-Max-95-360/Reduced-Price-New-Arrive-Nike-Air-Max-95-360-Men-Green-White-Running-Shoes-Online-6898_1-600x600_0.jpg"/>
          <p:cNvPicPr>
            <a:picLocks noChangeAspect="1" noChangeArrowheads="1"/>
          </p:cNvPicPr>
          <p:nvPr/>
        </p:nvPicPr>
        <p:blipFill rotWithShape="1">
          <a:blip r:embed="rId16" cstate="print">
            <a:clrChange>
              <a:clrFrom>
                <a:srgbClr val="FEFEFE"/>
              </a:clrFrom>
              <a:clrTo>
                <a:srgbClr val="FEFEFE">
                  <a:alpha val="0"/>
                </a:srgbClr>
              </a:clrTo>
            </a:clrChange>
            <a:extLst>
              <a:ext uri="{28A0092B-C50C-407E-A947-70E740481C1C}">
                <a14:useLocalDpi xmlns:a14="http://schemas.microsoft.com/office/drawing/2010/main" val="0"/>
              </a:ext>
            </a:extLst>
          </a:blip>
          <a:srcRect l="5107" t="17036"/>
          <a:stretch/>
        </p:blipFill>
        <p:spPr bwMode="auto">
          <a:xfrm>
            <a:off x="7018088" y="10752260"/>
            <a:ext cx="1903796" cy="1664455"/>
          </a:xfrm>
          <a:prstGeom prst="rect">
            <a:avLst/>
          </a:prstGeom>
          <a:noFill/>
          <a:extLst>
            <a:ext uri="{909E8E84-426E-40DD-AFC4-6F175D3DCCD1}">
              <a14:hiddenFill xmlns:a14="http://schemas.microsoft.com/office/drawing/2010/main">
                <a:solidFill>
                  <a:srgbClr val="FFFFFF"/>
                </a:solidFill>
              </a14:hiddenFill>
            </a:ext>
          </a:extLst>
        </p:spPr>
      </p:pic>
      <p:grpSp>
        <p:nvGrpSpPr>
          <p:cNvPr id="445" name="Group 444"/>
          <p:cNvGrpSpPr/>
          <p:nvPr/>
        </p:nvGrpSpPr>
        <p:grpSpPr>
          <a:xfrm>
            <a:off x="5105400" y="9591202"/>
            <a:ext cx="14626" cy="1554480"/>
            <a:chOff x="3863549" y="590660"/>
            <a:chExt cx="14626" cy="425400"/>
          </a:xfrm>
        </p:grpSpPr>
        <p:cxnSp>
          <p:nvCxnSpPr>
            <p:cNvPr id="446" name="Straight Connector 44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8" name="Straight Connector 447"/>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2918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ounded Rectangle 426"/>
          <p:cNvSpPr/>
          <p:nvPr/>
        </p:nvSpPr>
        <p:spPr>
          <a:xfrm>
            <a:off x="2714706" y="8839574"/>
            <a:ext cx="5885652" cy="4800225"/>
          </a:xfrm>
          <a:prstGeom prst="roundRect">
            <a:avLst>
              <a:gd name="adj" fmla="val 2463"/>
            </a:avLst>
          </a:prstGeom>
          <a:solidFill>
            <a:srgbClr val="EEEEEE"/>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25" name="Rounded Rectangle 424"/>
          <p:cNvSpPr/>
          <p:nvPr/>
        </p:nvSpPr>
        <p:spPr>
          <a:xfrm>
            <a:off x="2765073" y="8888344"/>
            <a:ext cx="5776792" cy="4680829"/>
          </a:xfrm>
          <a:prstGeom prst="roundRect">
            <a:avLst>
              <a:gd name="adj" fmla="val 1472"/>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6"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7685544" y="13330415"/>
            <a:ext cx="762000"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215800" y="1219199"/>
            <a:ext cx="1943395" cy="5943601"/>
          </a:xfrm>
          <a:prstGeom prst="roundRect">
            <a:avLst>
              <a:gd name="adj" fmla="val 2463"/>
            </a:avLst>
          </a:prstGeom>
          <a:solidFill>
            <a:srgbClr val="EEEEEE"/>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26" name="TextBox 225"/>
          <p:cNvSpPr txBox="1"/>
          <p:nvPr/>
        </p:nvSpPr>
        <p:spPr>
          <a:xfrm>
            <a:off x="269755" y="1295400"/>
            <a:ext cx="1787645" cy="5924699"/>
          </a:xfrm>
          <a:prstGeom prst="rect">
            <a:avLst/>
          </a:prstGeom>
          <a:noFill/>
        </p:spPr>
        <p:txBody>
          <a:bodyPr wrap="square" rtlCol="0">
            <a:spAutoFit/>
          </a:bodyPr>
          <a:lstStyle/>
          <a:p>
            <a:r>
              <a:rPr lang="en-US" sz="1400" b="1" dirty="0" smtClean="0">
                <a:solidFill>
                  <a:schemeClr val="tx1">
                    <a:lumMod val="75000"/>
                    <a:lumOff val="25000"/>
                  </a:schemeClr>
                </a:solidFill>
              </a:rPr>
              <a:t>150 PRODUCTS</a:t>
            </a:r>
          </a:p>
          <a:p>
            <a:r>
              <a:rPr lang="en-US" sz="1050" dirty="0" smtClean="0">
                <a:solidFill>
                  <a:schemeClr val="tx1">
                    <a:lumMod val="75000"/>
                    <a:lumOff val="25000"/>
                  </a:schemeClr>
                </a:solidFill>
              </a:rPr>
              <a:t>30 RECOMMENDATIONS</a:t>
            </a:r>
          </a:p>
          <a:p>
            <a:endParaRPr lang="en-US" sz="1050" dirty="0">
              <a:solidFill>
                <a:schemeClr val="tx1">
                  <a:lumMod val="75000"/>
                  <a:lumOff val="25000"/>
                </a:schemeClr>
              </a:solidFill>
            </a:endParaRPr>
          </a:p>
          <a:p>
            <a:r>
              <a:rPr lang="en-US" sz="1100" b="1" i="1" dirty="0" smtClean="0">
                <a:solidFill>
                  <a:schemeClr val="tx1">
                    <a:lumMod val="65000"/>
                    <a:lumOff val="35000"/>
                  </a:schemeClr>
                </a:solidFill>
              </a:rPr>
              <a:t>SPORT                                   </a:t>
            </a:r>
            <a:r>
              <a:rPr lang="en-US" sz="1400" dirty="0" smtClean="0">
                <a:solidFill>
                  <a:schemeClr val="tx1">
                    <a:lumMod val="65000"/>
                    <a:lumOff val="35000"/>
                  </a:schemeClr>
                </a:solidFill>
              </a:rPr>
              <a:t>+</a:t>
            </a:r>
          </a:p>
          <a:p>
            <a:endParaRPr lang="en-US" sz="1400" dirty="0">
              <a:solidFill>
                <a:schemeClr val="tx1">
                  <a:lumMod val="65000"/>
                  <a:lumOff val="35000"/>
                </a:schemeClr>
              </a:solidFill>
            </a:endParaRPr>
          </a:p>
          <a:p>
            <a:endParaRPr lang="en-US" sz="1400" dirty="0" smtClean="0">
              <a:solidFill>
                <a:schemeClr val="tx1">
                  <a:lumMod val="65000"/>
                  <a:lumOff val="35000"/>
                </a:schemeClr>
              </a:solidFill>
            </a:endParaRPr>
          </a:p>
          <a:p>
            <a:r>
              <a:rPr lang="en-US" sz="500" b="1" i="1" dirty="0" smtClean="0">
                <a:solidFill>
                  <a:schemeClr val="tx1">
                    <a:lumMod val="65000"/>
                    <a:lumOff val="35000"/>
                  </a:schemeClr>
                </a:solidFill>
              </a:rPr>
              <a:t/>
            </a:r>
            <a:br>
              <a:rPr lang="en-US" sz="500" b="1" i="1" dirty="0" smtClean="0">
                <a:solidFill>
                  <a:schemeClr val="tx1">
                    <a:lumMod val="65000"/>
                    <a:lumOff val="35000"/>
                  </a:schemeClr>
                </a:solidFill>
              </a:rPr>
            </a:br>
            <a:r>
              <a:rPr lang="en-US" sz="1100" b="1" i="1" dirty="0" smtClean="0">
                <a:solidFill>
                  <a:schemeClr val="tx1">
                    <a:lumMod val="65000"/>
                    <a:lumOff val="35000"/>
                  </a:schemeClr>
                </a:solidFill>
              </a:rPr>
              <a:t>CATEGORY                           </a:t>
            </a:r>
            <a:r>
              <a:rPr lang="en-US" sz="1400" dirty="0" smtClean="0">
                <a:solidFill>
                  <a:schemeClr val="tx1">
                    <a:lumMod val="65000"/>
                    <a:lumOff val="35000"/>
                  </a:schemeClr>
                </a:solidFill>
              </a:rPr>
              <a:t>+</a:t>
            </a:r>
          </a:p>
          <a:p>
            <a:endParaRPr lang="en-US" sz="1400" dirty="0">
              <a:solidFill>
                <a:schemeClr val="tx1">
                  <a:lumMod val="65000"/>
                  <a:lumOff val="35000"/>
                </a:schemeClr>
              </a:solidFill>
            </a:endParaRPr>
          </a:p>
          <a:p>
            <a:r>
              <a:rPr lang="en-US" sz="1400" dirty="0" smtClean="0">
                <a:solidFill>
                  <a:schemeClr val="tx1">
                    <a:lumMod val="65000"/>
                    <a:lumOff val="35000"/>
                  </a:schemeClr>
                </a:solidFill>
              </a:rPr>
              <a:t/>
            </a:r>
            <a:br>
              <a:rPr lang="en-US" sz="1400" dirty="0" smtClean="0">
                <a:solidFill>
                  <a:schemeClr val="tx1">
                    <a:lumMod val="65000"/>
                    <a:lumOff val="35000"/>
                  </a:schemeClr>
                </a:solidFill>
              </a:rPr>
            </a:br>
            <a:endParaRPr lang="en-US" sz="500" dirty="0" smtClean="0">
              <a:solidFill>
                <a:schemeClr val="tx1">
                  <a:lumMod val="65000"/>
                  <a:lumOff val="35000"/>
                </a:schemeClr>
              </a:solidFill>
            </a:endParaRPr>
          </a:p>
          <a:p>
            <a:r>
              <a:rPr lang="en-US" sz="1100" b="1" i="1" dirty="0" smtClean="0">
                <a:solidFill>
                  <a:schemeClr val="tx1">
                    <a:lumMod val="65000"/>
                    <a:lumOff val="35000"/>
                  </a:schemeClr>
                </a:solidFill>
              </a:rPr>
              <a:t>PRICE</a:t>
            </a:r>
          </a:p>
          <a:p>
            <a:r>
              <a:rPr lang="en-US" sz="1100" i="1" dirty="0" smtClean="0">
                <a:solidFill>
                  <a:schemeClr val="tx1">
                    <a:lumMod val="65000"/>
                    <a:lumOff val="35000"/>
                  </a:schemeClr>
                </a:solidFill>
              </a:rPr>
              <a:t>Under </a:t>
            </a:r>
            <a:r>
              <a:rPr lang="en-US" sz="1100" i="1" dirty="0">
                <a:solidFill>
                  <a:schemeClr val="tx1">
                    <a:lumMod val="65000"/>
                    <a:lumOff val="35000"/>
                  </a:schemeClr>
                </a:solidFill>
              </a:rPr>
              <a:t>$25</a:t>
            </a:r>
          </a:p>
          <a:p>
            <a:r>
              <a:rPr lang="en-US" sz="1100" i="1" dirty="0">
                <a:solidFill>
                  <a:schemeClr val="tx1">
                    <a:lumMod val="65000"/>
                    <a:lumOff val="35000"/>
                  </a:schemeClr>
                </a:solidFill>
              </a:rPr>
              <a:t>$25 to $50</a:t>
            </a:r>
          </a:p>
          <a:p>
            <a:r>
              <a:rPr lang="en-US" sz="1100" i="1" dirty="0">
                <a:solidFill>
                  <a:schemeClr val="tx1">
                    <a:lumMod val="65000"/>
                    <a:lumOff val="35000"/>
                  </a:schemeClr>
                </a:solidFill>
              </a:rPr>
              <a:t>$50 to $100</a:t>
            </a:r>
          </a:p>
          <a:p>
            <a:r>
              <a:rPr lang="en-US" sz="1100" i="1" dirty="0">
                <a:solidFill>
                  <a:schemeClr val="tx1">
                    <a:lumMod val="65000"/>
                    <a:lumOff val="35000"/>
                  </a:schemeClr>
                </a:solidFill>
              </a:rPr>
              <a:t>$100 to $200</a:t>
            </a:r>
          </a:p>
          <a:p>
            <a:r>
              <a:rPr lang="en-US" sz="1100" i="1" dirty="0">
                <a:solidFill>
                  <a:schemeClr val="tx1">
                    <a:lumMod val="65000"/>
                    <a:lumOff val="35000"/>
                  </a:schemeClr>
                </a:solidFill>
              </a:rPr>
              <a:t>$200 &amp; Above</a:t>
            </a:r>
            <a:endParaRPr lang="en-US" sz="1100" i="1" dirty="0" smtClean="0">
              <a:solidFill>
                <a:schemeClr val="tx1">
                  <a:lumMod val="65000"/>
                  <a:lumOff val="35000"/>
                </a:schemeClr>
              </a:solidFill>
            </a:endParaRPr>
          </a:p>
          <a:p>
            <a:endParaRPr lang="en-US" sz="1100" b="1" i="1" dirty="0">
              <a:solidFill>
                <a:schemeClr val="tx1">
                  <a:lumMod val="65000"/>
                  <a:lumOff val="35000"/>
                </a:schemeClr>
              </a:solidFill>
            </a:endParaRPr>
          </a:p>
          <a:p>
            <a:r>
              <a:rPr lang="en-US" sz="1100" b="1" i="1" dirty="0">
                <a:solidFill>
                  <a:schemeClr val="tx1">
                    <a:lumMod val="65000"/>
                    <a:lumOff val="35000"/>
                  </a:schemeClr>
                </a:solidFill>
              </a:rPr>
              <a:t>Brand</a:t>
            </a:r>
          </a:p>
          <a:p>
            <a:pPr marL="171450" indent="-171450">
              <a:buFont typeface="FontAwesome" pitchFamily="2" charset="0"/>
              <a:buChar char=""/>
            </a:pPr>
            <a:r>
              <a:rPr lang="en-US" sz="1100" i="1" dirty="0" smtClean="0">
                <a:solidFill>
                  <a:schemeClr val="tx1">
                    <a:lumMod val="65000"/>
                    <a:lumOff val="35000"/>
                  </a:schemeClr>
                </a:solidFill>
              </a:rPr>
              <a:t>ASICS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Crocs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Converse</a:t>
            </a:r>
            <a:endParaRPr lang="en-US" sz="1100" i="1" dirty="0">
              <a:solidFill>
                <a:schemeClr val="tx1">
                  <a:lumMod val="65000"/>
                  <a:lumOff val="35000"/>
                </a:schemeClr>
              </a:solidFill>
            </a:endParaRPr>
          </a:p>
          <a:p>
            <a:pPr marL="171450" indent="-171450">
              <a:buFont typeface="FontAwesome" pitchFamily="2" charset="0"/>
              <a:buChar char=""/>
            </a:pPr>
            <a:r>
              <a:rPr lang="en-US" sz="1100" i="1" dirty="0">
                <a:solidFill>
                  <a:schemeClr val="tx1">
                    <a:lumMod val="65000"/>
                    <a:lumOff val="35000"/>
                  </a:schemeClr>
                </a:solidFill>
              </a:rPr>
              <a:t>New </a:t>
            </a:r>
            <a:r>
              <a:rPr lang="en-US" sz="1100" i="1" dirty="0" smtClean="0">
                <a:solidFill>
                  <a:schemeClr val="tx1">
                    <a:lumMod val="65000"/>
                    <a:lumOff val="35000"/>
                  </a:schemeClr>
                </a:solidFill>
              </a:rPr>
              <a:t>Balance</a:t>
            </a:r>
            <a:endParaRPr lang="en-US" sz="1100" i="1" dirty="0">
              <a:solidFill>
                <a:schemeClr val="tx1">
                  <a:lumMod val="65000"/>
                  <a:lumOff val="35000"/>
                </a:schemeClr>
              </a:solidFill>
            </a:endParaRPr>
          </a:p>
          <a:p>
            <a:pPr marL="171450" indent="-171450">
              <a:buFont typeface="FontAwesome" pitchFamily="2" charset="0"/>
              <a:buChar char=""/>
            </a:pPr>
            <a:r>
              <a:rPr lang="en-US" sz="1100" i="1" dirty="0" err="1" smtClean="0">
                <a:solidFill>
                  <a:schemeClr val="tx1">
                    <a:lumMod val="65000"/>
                    <a:lumOff val="35000"/>
                  </a:schemeClr>
                </a:solidFill>
              </a:rPr>
              <a:t>Skechers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Keen</a:t>
            </a:r>
            <a:endParaRPr lang="en-US" sz="1100" i="1" dirty="0">
              <a:solidFill>
                <a:schemeClr val="tx1">
                  <a:lumMod val="65000"/>
                  <a:lumOff val="35000"/>
                </a:schemeClr>
              </a:solidFill>
            </a:endParaRPr>
          </a:p>
          <a:p>
            <a:endParaRPr lang="en-US" sz="1100" b="1" i="1" dirty="0" smtClean="0">
              <a:solidFill>
                <a:schemeClr val="tx1">
                  <a:lumMod val="65000"/>
                  <a:lumOff val="35000"/>
                </a:schemeClr>
              </a:solidFill>
            </a:endParaRPr>
          </a:p>
          <a:p>
            <a:pPr>
              <a:lnSpc>
                <a:spcPct val="150000"/>
              </a:lnSpc>
            </a:pPr>
            <a:r>
              <a:rPr lang="en-US" sz="1100" b="1" i="1" dirty="0" smtClean="0">
                <a:solidFill>
                  <a:schemeClr val="tx1">
                    <a:lumMod val="65000"/>
                    <a:lumOff val="35000"/>
                  </a:schemeClr>
                </a:solidFill>
              </a:rPr>
              <a:t>MY ATHLETES                      </a:t>
            </a:r>
            <a:r>
              <a:rPr lang="en-US" sz="1100" dirty="0" smtClean="0">
                <a:solidFill>
                  <a:schemeClr val="tx1">
                    <a:lumMod val="65000"/>
                    <a:lumOff val="35000"/>
                  </a:schemeClr>
                </a:solidFill>
              </a:rPr>
              <a:t>+</a:t>
            </a:r>
            <a:br>
              <a:rPr lang="en-US" sz="1100" dirty="0" smtClean="0">
                <a:solidFill>
                  <a:schemeClr val="tx1">
                    <a:lumMod val="65000"/>
                    <a:lumOff val="35000"/>
                  </a:schemeClr>
                </a:solidFill>
              </a:rPr>
            </a:br>
            <a:r>
              <a:rPr lang="en-US" sz="400" dirty="0" smtClean="0">
                <a:solidFill>
                  <a:schemeClr val="tx1">
                    <a:lumMod val="65000"/>
                    <a:lumOff val="35000"/>
                  </a:schemeClr>
                </a:solidFill>
              </a:rPr>
              <a:t> </a:t>
            </a:r>
            <a:endParaRPr lang="en-US" sz="400" b="1" i="1" dirty="0" smtClean="0">
              <a:solidFill>
                <a:schemeClr val="tx1">
                  <a:lumMod val="65000"/>
                  <a:lumOff val="35000"/>
                </a:schemeClr>
              </a:solidFill>
            </a:endParaRPr>
          </a:p>
          <a:p>
            <a:r>
              <a:rPr lang="en-US" sz="1100" b="1" i="1" dirty="0">
                <a:solidFill>
                  <a:schemeClr val="tx1">
                    <a:lumMod val="65000"/>
                    <a:lumOff val="35000"/>
                  </a:schemeClr>
                </a:solidFill>
              </a:rPr>
              <a:t/>
            </a:r>
            <a:br>
              <a:rPr lang="en-US" sz="1100" b="1" i="1" dirty="0">
                <a:solidFill>
                  <a:schemeClr val="tx1">
                    <a:lumMod val="65000"/>
                    <a:lumOff val="35000"/>
                  </a:schemeClr>
                </a:solidFill>
              </a:rPr>
            </a:br>
            <a:endParaRPr lang="en-US" sz="500" b="1" i="1" dirty="0">
              <a:solidFill>
                <a:schemeClr val="tx1">
                  <a:lumMod val="65000"/>
                  <a:lumOff val="35000"/>
                </a:schemeClr>
              </a:solidFill>
            </a:endParaRPr>
          </a:p>
          <a:p>
            <a:r>
              <a:rPr lang="en-US" sz="1100" b="1" i="1" dirty="0" smtClean="0">
                <a:solidFill>
                  <a:schemeClr val="tx1">
                    <a:lumMod val="65000"/>
                    <a:lumOff val="35000"/>
                  </a:schemeClr>
                </a:solidFill>
              </a:rPr>
              <a:t>SUB CATEGORIES                </a:t>
            </a:r>
            <a:r>
              <a:rPr lang="en-US" sz="1400" dirty="0">
                <a:solidFill>
                  <a:schemeClr val="tx1">
                    <a:lumMod val="65000"/>
                    <a:lumOff val="35000"/>
                  </a:schemeClr>
                </a:solidFill>
              </a:rPr>
              <a:t>+</a:t>
            </a:r>
          </a:p>
          <a:p>
            <a:endParaRPr lang="en-US" sz="1100" dirty="0" smtClean="0">
              <a:solidFill>
                <a:schemeClr val="tx1">
                  <a:lumMod val="75000"/>
                  <a:lumOff val="25000"/>
                </a:schemeClr>
              </a:solidFill>
            </a:endParaRPr>
          </a:p>
          <a:p>
            <a:endParaRPr lang="en-US" sz="1050" b="1" i="1" dirty="0">
              <a:solidFill>
                <a:schemeClr val="tx1">
                  <a:lumMod val="75000"/>
                  <a:lumOff val="25000"/>
                </a:schemeClr>
              </a:solidFill>
            </a:endParaRPr>
          </a:p>
        </p:txBody>
      </p:sp>
      <p:sp>
        <p:nvSpPr>
          <p:cNvPr id="230" name="Rounded Rectangle 229"/>
          <p:cNvSpPr/>
          <p:nvPr/>
        </p:nvSpPr>
        <p:spPr>
          <a:xfrm>
            <a:off x="325362" y="2133970"/>
            <a:ext cx="1689200" cy="228600"/>
          </a:xfrm>
          <a:prstGeom prst="roundRect">
            <a:avLst>
              <a:gd name="adj" fmla="val 17557"/>
            </a:avLst>
          </a:prstGeom>
          <a:solidFill>
            <a:schemeClr val="tx1">
              <a:lumMod val="85000"/>
              <a:lumOff val="15000"/>
            </a:schemeClr>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bg1">
                    <a:lumMod val="85000"/>
                  </a:schemeClr>
                </a:solidFill>
              </a:rPr>
              <a:t>Running                             </a:t>
            </a:r>
            <a:r>
              <a:rPr lang="en-US" sz="900" dirty="0" smtClean="0">
                <a:solidFill>
                  <a:schemeClr val="bg1">
                    <a:lumMod val="85000"/>
                  </a:schemeClr>
                </a:solidFill>
                <a:latin typeface="Novecento sans wide UltraLight" pitchFamily="50" charset="0"/>
              </a:rPr>
              <a:t>X</a:t>
            </a:r>
            <a:endParaRPr lang="en-US" sz="1400" dirty="0">
              <a:solidFill>
                <a:schemeClr val="bg1">
                  <a:lumMod val="85000"/>
                </a:schemeClr>
              </a:solidFill>
              <a:latin typeface="Novecento sans wide UltraLight" pitchFamily="50" charset="0"/>
            </a:endParaRPr>
          </a:p>
        </p:txBody>
      </p:sp>
      <p:sp>
        <p:nvSpPr>
          <p:cNvPr id="231" name="Rounded Rectangle 230"/>
          <p:cNvSpPr/>
          <p:nvPr/>
        </p:nvSpPr>
        <p:spPr>
          <a:xfrm>
            <a:off x="325362" y="2862530"/>
            <a:ext cx="1689200" cy="228600"/>
          </a:xfrm>
          <a:prstGeom prst="roundRect">
            <a:avLst>
              <a:gd name="adj" fmla="val 17557"/>
            </a:avLst>
          </a:prstGeom>
          <a:solidFill>
            <a:schemeClr val="tx1">
              <a:lumMod val="85000"/>
              <a:lumOff val="15000"/>
            </a:schemeClr>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bg1">
                    <a:lumMod val="85000"/>
                  </a:schemeClr>
                </a:solidFill>
              </a:rPr>
              <a:t>Shoes                                 </a:t>
            </a:r>
            <a:r>
              <a:rPr lang="en-US" sz="900" dirty="0" smtClean="0">
                <a:solidFill>
                  <a:schemeClr val="bg1">
                    <a:lumMod val="85000"/>
                  </a:schemeClr>
                </a:solidFill>
                <a:latin typeface="Novecento sans wide UltraLight" pitchFamily="50" charset="0"/>
              </a:rPr>
              <a:t>X</a:t>
            </a:r>
            <a:endParaRPr lang="en-US" sz="2800" dirty="0">
              <a:solidFill>
                <a:schemeClr val="bg1">
                  <a:lumMod val="85000"/>
                </a:schemeClr>
              </a:solidFill>
              <a:latin typeface="Novecento sans wide UltraLight" pitchFamily="50" charset="0"/>
            </a:endParaRPr>
          </a:p>
        </p:txBody>
      </p:sp>
      <p:grpSp>
        <p:nvGrpSpPr>
          <p:cNvPr id="16" name="Group 15"/>
          <p:cNvGrpSpPr/>
          <p:nvPr/>
        </p:nvGrpSpPr>
        <p:grpSpPr>
          <a:xfrm>
            <a:off x="312852" y="1764759"/>
            <a:ext cx="1749290" cy="10721"/>
            <a:chOff x="308110" y="1764759"/>
            <a:chExt cx="1749290" cy="10721"/>
          </a:xfrm>
        </p:grpSpPr>
        <p:cxnSp>
          <p:nvCxnSpPr>
            <p:cNvPr id="10" name="Straight Connector 9"/>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p:nvGrpSpPr>
        <p:grpSpPr>
          <a:xfrm>
            <a:off x="312852" y="2514600"/>
            <a:ext cx="1749290" cy="10721"/>
            <a:chOff x="308110" y="1764759"/>
            <a:chExt cx="1749290" cy="10721"/>
          </a:xfrm>
        </p:grpSpPr>
        <p:cxnSp>
          <p:nvCxnSpPr>
            <p:cNvPr id="242" name="Straight Connector 24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p:nvGrpSpPr>
        <p:grpSpPr>
          <a:xfrm>
            <a:off x="312852" y="3230119"/>
            <a:ext cx="1749290" cy="10721"/>
            <a:chOff x="308110" y="1764759"/>
            <a:chExt cx="1749290" cy="10721"/>
          </a:xfrm>
        </p:grpSpPr>
        <p:cxnSp>
          <p:nvCxnSpPr>
            <p:cNvPr id="245" name="Straight Connector 244"/>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p:nvGrpSpPr>
        <p:grpSpPr>
          <a:xfrm>
            <a:off x="312852" y="6428878"/>
            <a:ext cx="1749290" cy="10721"/>
            <a:chOff x="308110" y="1764759"/>
            <a:chExt cx="1749290" cy="10721"/>
          </a:xfrm>
        </p:grpSpPr>
        <p:cxnSp>
          <p:nvCxnSpPr>
            <p:cNvPr id="262" name="Straight Connector 26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p:nvGrpSpPr>
        <p:grpSpPr>
          <a:xfrm>
            <a:off x="312852" y="4437571"/>
            <a:ext cx="1749290" cy="10721"/>
            <a:chOff x="308110" y="1764759"/>
            <a:chExt cx="1749290" cy="10721"/>
          </a:xfrm>
        </p:grpSpPr>
        <p:cxnSp>
          <p:nvCxnSpPr>
            <p:cNvPr id="277" name="Straight Connector 276"/>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0" name="Group 319"/>
          <p:cNvGrpSpPr/>
          <p:nvPr/>
        </p:nvGrpSpPr>
        <p:grpSpPr>
          <a:xfrm>
            <a:off x="312852" y="5774323"/>
            <a:ext cx="1749290" cy="10721"/>
            <a:chOff x="308110" y="1764759"/>
            <a:chExt cx="1749290" cy="10721"/>
          </a:xfrm>
        </p:grpSpPr>
        <p:cxnSp>
          <p:nvCxnSpPr>
            <p:cNvPr id="321" name="Straight Connector 320"/>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259621" y="6309658"/>
            <a:ext cx="1770971" cy="701963"/>
            <a:chOff x="243299" y="5775037"/>
            <a:chExt cx="1770971" cy="701963"/>
          </a:xfrm>
        </p:grpSpPr>
        <p:sp>
          <p:nvSpPr>
            <p:cNvPr id="329" name="Rounded Rectangle 328"/>
            <p:cNvSpPr/>
            <p:nvPr/>
          </p:nvSpPr>
          <p:spPr>
            <a:xfrm>
              <a:off x="325070" y="5775037"/>
              <a:ext cx="1689200" cy="701963"/>
            </a:xfrm>
            <a:prstGeom prst="roundRect">
              <a:avLst>
                <a:gd name="adj" fmla="val 7726"/>
              </a:avLst>
            </a:prstGeom>
            <a:gradFill>
              <a:gsLst>
                <a:gs pos="20000">
                  <a:schemeClr val="bg1">
                    <a:lumMod val="85000"/>
                  </a:schemeClr>
                </a:gs>
                <a:gs pos="58000">
                  <a:schemeClr val="bg1">
                    <a:lumMod val="85000"/>
                  </a:schemeClr>
                </a:gs>
                <a:gs pos="100000">
                  <a:schemeClr val="bg1">
                    <a:lumMod val="75000"/>
                  </a:schemeClr>
                </a:gs>
              </a:gsLst>
              <a:lin ang="5400000" scaled="0"/>
            </a:gra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4" name="Picture 5" descr="RUNN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299" y="5775037"/>
              <a:ext cx="937559" cy="625039"/>
            </a:xfrm>
            <a:prstGeom prst="rect">
              <a:avLst/>
            </a:prstGeom>
            <a:noFill/>
            <a:extLst>
              <a:ext uri="{909E8E84-426E-40DD-AFC4-6F175D3DCCD1}">
                <a14:hiddenFill xmlns:a14="http://schemas.microsoft.com/office/drawing/2010/main">
                  <a:solidFill>
                    <a:srgbClr val="FFFFFF"/>
                  </a:solidFill>
                </a14:hiddenFill>
              </a:ext>
            </a:extLst>
          </p:spPr>
        </p:pic>
        <p:sp>
          <p:nvSpPr>
            <p:cNvPr id="330" name="TextBox 329"/>
            <p:cNvSpPr txBox="1"/>
            <p:nvPr/>
          </p:nvSpPr>
          <p:spPr>
            <a:xfrm>
              <a:off x="910436" y="5850150"/>
              <a:ext cx="1033249" cy="523220"/>
            </a:xfrm>
            <a:prstGeom prst="rect">
              <a:avLst/>
            </a:prstGeom>
            <a:noFill/>
          </p:spPr>
          <p:txBody>
            <a:bodyPr wrap="square" rtlCol="0">
              <a:spAutoFit/>
            </a:bodyPr>
            <a:lstStyle/>
            <a:p>
              <a:r>
                <a:rPr lang="en-US" sz="1400" dirty="0" smtClean="0">
                  <a:solidFill>
                    <a:schemeClr val="tx1">
                      <a:lumMod val="75000"/>
                      <a:lumOff val="25000"/>
                    </a:schemeClr>
                  </a:solidFill>
                </a:rPr>
                <a:t>SEARCH BY</a:t>
              </a:r>
            </a:p>
            <a:p>
              <a:r>
                <a:rPr lang="en-US" sz="1400" b="1" dirty="0" smtClean="0">
                  <a:solidFill>
                    <a:schemeClr val="tx1">
                      <a:lumMod val="75000"/>
                      <a:lumOff val="25000"/>
                    </a:schemeClr>
                  </a:solidFill>
                </a:rPr>
                <a:t>ATHLETE</a:t>
              </a:r>
            </a:p>
          </p:txBody>
        </p:sp>
      </p:grpSp>
      <p:pic>
        <p:nvPicPr>
          <p:cNvPr id="17" name="Picture 4" descr="http://images.nike.com/is/image/DotCom/pwp_sheet?$NIKE_PWPx3$&amp;$img0=630856_007&amp;$img1=630856_400"/>
          <p:cNvPicPr>
            <a:picLocks noChangeAspect="1" noChangeArrowheads="1"/>
          </p:cNvPicPr>
          <p:nvPr/>
        </p:nvPicPr>
        <p:blipFill rotWithShape="1">
          <a:blip r:embed="rId5">
            <a:extLst>
              <a:ext uri="{28A0092B-C50C-407E-A947-70E740481C1C}">
                <a14:useLocalDpi xmlns:a14="http://schemas.microsoft.com/office/drawing/2010/main" val="0"/>
              </a:ext>
            </a:extLst>
          </a:blip>
          <a:srcRect t="25162" r="66555" b="22051"/>
          <a:stretch/>
        </p:blipFill>
        <p:spPr bwMode="auto">
          <a:xfrm>
            <a:off x="4743277" y="1567610"/>
            <a:ext cx="1820384" cy="957711"/>
          </a:xfrm>
          <a:prstGeom prst="rect">
            <a:avLst/>
          </a:prstGeom>
          <a:noFill/>
          <a:extLst>
            <a:ext uri="{909E8E84-426E-40DD-AFC4-6F175D3DCCD1}">
              <a14:hiddenFill xmlns:a14="http://schemas.microsoft.com/office/drawing/2010/main">
                <a:solidFill>
                  <a:srgbClr val="FFFFFF"/>
                </a:solidFill>
              </a14:hiddenFill>
            </a:ext>
          </a:extLst>
        </p:spPr>
      </p:pic>
      <p:sp>
        <p:nvSpPr>
          <p:cNvPr id="357" name="TextBox 356"/>
          <p:cNvSpPr txBox="1"/>
          <p:nvPr/>
        </p:nvSpPr>
        <p:spPr>
          <a:xfrm>
            <a:off x="10134600" y="1434643"/>
            <a:ext cx="6029883" cy="430887"/>
          </a:xfrm>
          <a:prstGeom prst="rect">
            <a:avLst/>
          </a:prstGeom>
          <a:noFill/>
        </p:spPr>
        <p:txBody>
          <a:bodyPr wrap="square" rtlCol="0">
            <a:spAutoFit/>
          </a:bodyPr>
          <a:lstStyle/>
          <a:p>
            <a:r>
              <a:rPr lang="en-US" sz="1100" b="1" dirty="0">
                <a:solidFill>
                  <a:schemeClr val="accent6">
                    <a:lumMod val="75000"/>
                  </a:schemeClr>
                </a:solidFill>
              </a:rPr>
              <a:t>ATHLETE RECOMMENDED    </a:t>
            </a:r>
            <a:r>
              <a:rPr lang="en-US" sz="1100" b="1" dirty="0" smtClean="0">
                <a:solidFill>
                  <a:schemeClr val="accent6">
                    <a:lumMod val="75000"/>
                  </a:schemeClr>
                </a:solidFill>
              </a:rPr>
              <a:t>    </a:t>
            </a:r>
            <a:r>
              <a:rPr lang="en-US" sz="1100" b="1" dirty="0" smtClean="0">
                <a:solidFill>
                  <a:schemeClr val="tx1">
                    <a:lumMod val="75000"/>
                    <a:lumOff val="25000"/>
                  </a:schemeClr>
                </a:solidFill>
              </a:rPr>
              <a:t>COMMUNITY APPROVED         PRICE $-$$     PRICE $$-$     VIEW ALL</a:t>
            </a:r>
          </a:p>
          <a:p>
            <a:r>
              <a:rPr lang="en-US" sz="1100" dirty="0">
                <a:solidFill>
                  <a:schemeClr val="tx1">
                    <a:lumMod val="75000"/>
                    <a:lumOff val="25000"/>
                  </a:schemeClr>
                </a:solidFill>
              </a:rPr>
              <a:t> </a:t>
            </a:r>
            <a:r>
              <a:rPr lang="en-US" sz="1100" dirty="0" smtClean="0">
                <a:solidFill>
                  <a:schemeClr val="tx1">
                    <a:lumMod val="75000"/>
                    <a:lumOff val="25000"/>
                  </a:schemeClr>
                </a:solidFill>
              </a:rPr>
              <a:t>                    </a:t>
            </a:r>
            <a:r>
              <a:rPr lang="en-US" sz="1100" dirty="0" smtClean="0">
                <a:solidFill>
                  <a:schemeClr val="accent6">
                    <a:lumMod val="75000"/>
                  </a:schemeClr>
                </a:solidFill>
                <a:latin typeface="FontAwesome"/>
              </a:rPr>
              <a:t></a:t>
            </a:r>
            <a:r>
              <a:rPr lang="en-US" sz="1100" dirty="0" smtClean="0">
                <a:solidFill>
                  <a:schemeClr val="accent6">
                    <a:lumMod val="75000"/>
                  </a:schemeClr>
                </a:solidFill>
              </a:rPr>
              <a:t>   </a:t>
            </a:r>
            <a:r>
              <a:rPr lang="en-US" sz="1100" dirty="0" smtClean="0">
                <a:solidFill>
                  <a:schemeClr val="tx1">
                    <a:lumMod val="75000"/>
                    <a:lumOff val="25000"/>
                  </a:schemeClr>
                </a:solidFill>
              </a:rPr>
              <a:t> </a:t>
            </a:r>
            <a:endParaRPr lang="en-US" sz="1100" dirty="0">
              <a:solidFill>
                <a:schemeClr val="tx1">
                  <a:lumMod val="75000"/>
                  <a:lumOff val="25000"/>
                </a:schemeClr>
              </a:solidFill>
            </a:endParaRPr>
          </a:p>
        </p:txBody>
      </p:sp>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05071" y="1815643"/>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p:cNvGrpSpPr/>
          <p:nvPr/>
        </p:nvGrpSpPr>
        <p:grpSpPr>
          <a:xfrm>
            <a:off x="9566354" y="2996636"/>
            <a:ext cx="1928506" cy="2579806"/>
            <a:chOff x="2671577" y="2277800"/>
            <a:chExt cx="1928506" cy="2579806"/>
          </a:xfrm>
        </p:grpSpPr>
        <p:pic>
          <p:nvPicPr>
            <p:cNvPr id="356" name="Picture 355" descr="http://runblogger.com/images/2014/06/Hoka-Stinson-ATR.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95600" y="2277800"/>
              <a:ext cx="1423588" cy="842860"/>
            </a:xfrm>
            <a:prstGeom prst="rect">
              <a:avLst/>
            </a:prstGeom>
            <a:noFill/>
            <a:ln>
              <a:noFill/>
            </a:ln>
          </p:spPr>
        </p:pic>
        <p:sp>
          <p:nvSpPr>
            <p:cNvPr id="18" name="Rectangle 17"/>
            <p:cNvSpPr/>
            <p:nvPr/>
          </p:nvSpPr>
          <p:spPr>
            <a:xfrm>
              <a:off x="2671577" y="3557250"/>
              <a:ext cx="1928506" cy="1300356"/>
            </a:xfrm>
            <a:prstGeom prst="rect">
              <a:avLst/>
            </a:prstGeom>
          </p:spPr>
          <p:txBody>
            <a:bodyPr wrap="square">
              <a:spAutoFit/>
            </a:bodyPr>
            <a:lstStyle/>
            <a:p>
              <a:r>
                <a:rPr lang="en-US" sz="1000" dirty="0" smtClean="0"/>
                <a:t>5 Recommendations</a:t>
              </a:r>
              <a:br>
                <a:rPr lang="en-US" sz="1000" dirty="0" smtClean="0"/>
              </a:br>
              <a:r>
                <a:rPr lang="en-US" sz="400" dirty="0" smtClean="0"/>
                <a:t> </a:t>
              </a:r>
            </a:p>
            <a:p>
              <a:r>
                <a:rPr lang="en-US" sz="1100" b="1" dirty="0" err="1" smtClean="0"/>
                <a:t>Hoka</a:t>
              </a:r>
              <a:r>
                <a:rPr lang="en-US" sz="1100" b="1" dirty="0" smtClean="0"/>
                <a:t> </a:t>
              </a:r>
              <a:r>
                <a:rPr lang="en-US" sz="1100" b="1" dirty="0"/>
                <a:t>One </a:t>
              </a:r>
              <a:r>
                <a:rPr lang="en-US" sz="1100" b="1" dirty="0" err="1"/>
                <a:t>One</a:t>
              </a:r>
              <a:r>
                <a:rPr lang="en-US" sz="1100" b="1" dirty="0"/>
                <a:t> Men's M Stinson </a:t>
              </a:r>
              <a:r>
                <a:rPr lang="en-US" sz="1100" b="1" dirty="0" err="1" smtClean="0"/>
                <a:t>Atr</a:t>
              </a:r>
              <a:r>
                <a:rPr lang="en-US" sz="1100" b="1" dirty="0" smtClean="0"/>
                <a:t> </a:t>
              </a:r>
              <a:r>
                <a:rPr lang="en-US" sz="1100" b="1" dirty="0"/>
                <a:t>Running </a:t>
              </a:r>
              <a:r>
                <a:rPr lang="en-US" sz="1100" b="1" dirty="0" smtClean="0"/>
                <a:t>Shoe</a:t>
              </a:r>
              <a:r>
                <a:rPr lang="en-US" sz="1000" b="1" dirty="0" smtClean="0"/>
                <a:t/>
              </a:r>
              <a:br>
                <a:rPr lang="en-US" sz="1000" b="1" dirty="0" smtClean="0"/>
              </a:br>
              <a:r>
                <a:rPr lang="en-US" sz="1050" dirty="0"/>
                <a:t>by </a:t>
              </a:r>
              <a:r>
                <a:rPr lang="en-US" sz="1050" dirty="0" err="1" smtClean="0"/>
                <a:t>Hoka</a:t>
              </a:r>
              <a:r>
                <a:rPr lang="en-US" sz="1050" dirty="0" smtClean="0"/>
                <a:t> One</a:t>
              </a:r>
              <a:br>
                <a:rPr lang="en-US" sz="1050" dirty="0" smtClean="0"/>
              </a:br>
              <a:r>
                <a:rPr lang="en-US" sz="1100" strike="sngStrike" dirty="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61" name="Group 360"/>
            <p:cNvGrpSpPr/>
            <p:nvPr/>
          </p:nvGrpSpPr>
          <p:grpSpPr>
            <a:xfrm>
              <a:off x="2778936" y="3776930"/>
              <a:ext cx="1749290" cy="10721"/>
              <a:chOff x="308110" y="1764759"/>
              <a:chExt cx="1749290" cy="10721"/>
            </a:xfrm>
          </p:grpSpPr>
          <p:cxnSp>
            <p:nvCxnSpPr>
              <p:cNvPr id="362" name="Straight Connector 36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64" name="Group 363"/>
          <p:cNvGrpSpPr/>
          <p:nvPr/>
        </p:nvGrpSpPr>
        <p:grpSpPr>
          <a:xfrm>
            <a:off x="11693129" y="4276086"/>
            <a:ext cx="1928506" cy="1131079"/>
            <a:chOff x="2671577" y="3557250"/>
            <a:chExt cx="1928506" cy="1131079"/>
          </a:xfrm>
        </p:grpSpPr>
        <p:sp>
          <p:nvSpPr>
            <p:cNvPr id="366" name="Rectangle 365"/>
            <p:cNvSpPr/>
            <p:nvPr/>
          </p:nvSpPr>
          <p:spPr>
            <a:xfrm>
              <a:off x="2671577" y="3557250"/>
              <a:ext cx="1928506" cy="1131079"/>
            </a:xfrm>
            <a:prstGeom prst="rect">
              <a:avLst/>
            </a:prstGeom>
          </p:spPr>
          <p:txBody>
            <a:bodyPr wrap="square">
              <a:spAutoFit/>
            </a:bodyPr>
            <a:lstStyle/>
            <a:p>
              <a:r>
                <a:rPr lang="en-US" sz="1000" dirty="0" smtClean="0"/>
                <a:t>3 Recommendations</a:t>
              </a:r>
              <a:br>
                <a:rPr lang="en-US" sz="1000" dirty="0" smtClean="0"/>
              </a:br>
              <a:r>
                <a:rPr lang="en-US" sz="400" dirty="0" smtClean="0"/>
                <a:t> </a:t>
              </a:r>
            </a:p>
            <a:p>
              <a:r>
                <a:rPr lang="en-US" sz="1100" b="1" dirty="0" smtClean="0"/>
                <a:t>Nike Free Trainer 3.0</a:t>
              </a:r>
              <a:r>
                <a:rPr lang="en-US" sz="1050" b="1" dirty="0" smtClean="0"/>
                <a:t/>
              </a:r>
              <a:br>
                <a:rPr lang="en-US" sz="1050" b="1" dirty="0" smtClean="0"/>
              </a:br>
              <a:r>
                <a:rPr lang="en-US" sz="1050" dirty="0"/>
                <a:t>by </a:t>
              </a:r>
              <a:r>
                <a:rPr lang="en-US" sz="1050" dirty="0" smtClean="0"/>
                <a:t>Nike </a:t>
              </a:r>
              <a:br>
                <a:rPr lang="en-US" sz="1050" dirty="0" smtClean="0"/>
              </a:br>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67" name="Group 366"/>
            <p:cNvGrpSpPr/>
            <p:nvPr/>
          </p:nvGrpSpPr>
          <p:grpSpPr>
            <a:xfrm>
              <a:off x="2778936" y="3776930"/>
              <a:ext cx="1749290" cy="10721"/>
              <a:chOff x="308110" y="1764759"/>
              <a:chExt cx="1749290" cy="10721"/>
            </a:xfrm>
          </p:grpSpPr>
          <p:cxnSp>
            <p:nvCxnSpPr>
              <p:cNvPr id="368" name="Straight Connector 367"/>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80" name="Rounded Rectangle 379"/>
          <p:cNvSpPr/>
          <p:nvPr/>
        </p:nvSpPr>
        <p:spPr>
          <a:xfrm>
            <a:off x="9910149" y="4022552"/>
            <a:ext cx="1013292" cy="242032"/>
          </a:xfrm>
          <a:prstGeom prst="roundRect">
            <a:avLst>
              <a:gd name="adj" fmla="val 572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1" name="Rounded Rectangle 380"/>
          <p:cNvSpPr/>
          <p:nvPr/>
        </p:nvSpPr>
        <p:spPr>
          <a:xfrm>
            <a:off x="11942474" y="3992087"/>
            <a:ext cx="1013292" cy="242032"/>
          </a:xfrm>
          <a:prstGeom prst="roundRect">
            <a:avLst>
              <a:gd name="adj" fmla="val 572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8" name="TextBox 387"/>
          <p:cNvSpPr txBox="1"/>
          <p:nvPr/>
        </p:nvSpPr>
        <p:spPr>
          <a:xfrm>
            <a:off x="3704676" y="9521362"/>
            <a:ext cx="4689555" cy="469359"/>
          </a:xfrm>
          <a:prstGeom prst="rect">
            <a:avLst/>
          </a:prstGeom>
          <a:noFill/>
        </p:spPr>
        <p:txBody>
          <a:bodyPr wrap="square" rtlCol="0">
            <a:spAutoFit/>
          </a:bodyPr>
          <a:lstStyle/>
          <a:p>
            <a:r>
              <a:rPr lang="fi-FI" sz="1200" b="1" dirty="0" smtClean="0">
                <a:solidFill>
                  <a:schemeClr val="tx1">
                    <a:lumMod val="65000"/>
                    <a:lumOff val="35000"/>
                  </a:schemeClr>
                </a:solidFill>
              </a:rPr>
              <a:t>     </a:t>
            </a:r>
            <a:r>
              <a:rPr lang="fi-FI" sz="1400" b="1" dirty="0" smtClean="0">
                <a:solidFill>
                  <a:schemeClr val="tx1">
                    <a:lumMod val="65000"/>
                    <a:lumOff val="35000"/>
                  </a:schemeClr>
                </a:solidFill>
              </a:rPr>
              <a:t>Have been riding Felt for 5 years.  Love it!”</a:t>
            </a:r>
            <a:br>
              <a:rPr lang="fi-FI" sz="1400" b="1" dirty="0" smtClean="0">
                <a:solidFill>
                  <a:schemeClr val="tx1">
                    <a:lumMod val="65000"/>
                    <a:lumOff val="35000"/>
                  </a:schemeClr>
                </a:solidFill>
              </a:rPr>
            </a:br>
            <a:r>
              <a:rPr lang="fi-FI" sz="1000" b="1" dirty="0" smtClean="0">
                <a:solidFill>
                  <a:schemeClr val="bg1">
                    <a:lumMod val="75000"/>
                  </a:schemeClr>
                </a:solidFill>
              </a:rPr>
              <a:t>June 17, 2014</a:t>
            </a:r>
            <a:endParaRPr lang="fi-FI" sz="1100" b="1" dirty="0">
              <a:solidFill>
                <a:schemeClr val="bg1">
                  <a:lumMod val="75000"/>
                </a:schemeClr>
              </a:solidFill>
            </a:endParaRPr>
          </a:p>
        </p:txBody>
      </p:sp>
      <p:pic>
        <p:nvPicPr>
          <p:cNvPr id="389"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98760"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390" name="Picture 44" descr="http://www.bicycleworldny.com/BicycleWorld/corporation/resource/Bike%20Categories/triathlon%2005_16147_TK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18786" y="11840636"/>
            <a:ext cx="695938" cy="514116"/>
          </a:xfrm>
          <a:prstGeom prst="rect">
            <a:avLst/>
          </a:prstGeom>
          <a:noFill/>
          <a:extLst>
            <a:ext uri="{909E8E84-426E-40DD-AFC4-6F175D3DCCD1}">
              <a14:hiddenFill xmlns:a14="http://schemas.microsoft.com/office/drawing/2010/main">
                <a:solidFill>
                  <a:srgbClr val="FFFFFF"/>
                </a:solidFill>
              </a14:hiddenFill>
            </a:ext>
          </a:extLst>
        </p:spPr>
      </p:pic>
      <p:sp>
        <p:nvSpPr>
          <p:cNvPr id="391" name="Rectangle 390"/>
          <p:cNvSpPr/>
          <p:nvPr/>
        </p:nvSpPr>
        <p:spPr>
          <a:xfrm>
            <a:off x="2920783" y="9472078"/>
            <a:ext cx="5473448" cy="687057"/>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3"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72522" y="9521482"/>
            <a:ext cx="297953" cy="234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5"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04012" y="9472079"/>
            <a:ext cx="470802" cy="313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98" name="Group 397"/>
          <p:cNvGrpSpPr/>
          <p:nvPr/>
        </p:nvGrpSpPr>
        <p:grpSpPr>
          <a:xfrm>
            <a:off x="2941296" y="10241899"/>
            <a:ext cx="5475722" cy="433478"/>
            <a:chOff x="2990169" y="1279367"/>
            <a:chExt cx="5475722" cy="433478"/>
          </a:xfrm>
        </p:grpSpPr>
        <p:sp>
          <p:nvSpPr>
            <p:cNvPr id="399" name="Rectangle 398"/>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Rectangle 401"/>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TextBox 402"/>
            <p:cNvSpPr txBox="1"/>
            <p:nvPr/>
          </p:nvSpPr>
          <p:spPr>
            <a:xfrm>
              <a:off x="3668446" y="1287027"/>
              <a:ext cx="4745313" cy="400110"/>
            </a:xfrm>
            <a:prstGeom prst="rect">
              <a:avLst/>
            </a:prstGeom>
            <a:noFill/>
          </p:spPr>
          <p:txBody>
            <a:bodyPr wrap="square" rtlCol="0">
              <a:spAutoFit/>
            </a:bodyPr>
            <a:lstStyle/>
            <a:p>
              <a:r>
                <a:rPr lang="en-US" sz="1000" dirty="0" smtClean="0">
                  <a:solidFill>
                    <a:schemeClr val="bg1">
                      <a:lumMod val="50000"/>
                    </a:schemeClr>
                  </a:solidFill>
                </a:rPr>
                <a:t>“I've </a:t>
              </a:r>
              <a:r>
                <a:rPr lang="en-US" sz="1000" dirty="0">
                  <a:solidFill>
                    <a:schemeClr val="bg1">
                      <a:lumMod val="50000"/>
                    </a:schemeClr>
                  </a:solidFill>
                </a:rPr>
                <a:t>been riding my trusty my bike for the past two, almost three years. I'm not a BAD climber, but I'm not a good one either. I'm best on rolling courses with power climbs</a:t>
              </a:r>
              <a:r>
                <a:rPr lang="en-US" sz="1000" dirty="0" smtClean="0">
                  <a:solidFill>
                    <a:schemeClr val="bg1">
                      <a:lumMod val="50000"/>
                    </a:schemeClr>
                  </a:solidFill>
                </a:rPr>
                <a:t>.”</a:t>
              </a:r>
              <a:endParaRPr lang="en-US" sz="1000" dirty="0">
                <a:solidFill>
                  <a:schemeClr val="bg1">
                    <a:lumMod val="50000"/>
                  </a:schemeClr>
                </a:solidFill>
              </a:endParaRPr>
            </a:p>
          </p:txBody>
        </p:sp>
        <p:sp>
          <p:nvSpPr>
            <p:cNvPr id="406" name="TextBox 405"/>
            <p:cNvSpPr txBox="1"/>
            <p:nvPr/>
          </p:nvSpPr>
          <p:spPr>
            <a:xfrm>
              <a:off x="2992443" y="1362656"/>
              <a:ext cx="658835"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WHY</a:t>
              </a:r>
              <a:endParaRPr lang="fi-FI" sz="1100" b="1" dirty="0">
                <a:solidFill>
                  <a:schemeClr val="bg1">
                    <a:lumMod val="75000"/>
                  </a:schemeClr>
                </a:solidFill>
              </a:endParaRPr>
            </a:p>
          </p:txBody>
        </p:sp>
      </p:grpSp>
      <p:grpSp>
        <p:nvGrpSpPr>
          <p:cNvPr id="407" name="Group 406"/>
          <p:cNvGrpSpPr/>
          <p:nvPr/>
        </p:nvGrpSpPr>
        <p:grpSpPr>
          <a:xfrm>
            <a:off x="2941296" y="10760167"/>
            <a:ext cx="5475722" cy="433478"/>
            <a:chOff x="2990169" y="1279367"/>
            <a:chExt cx="5475722" cy="433478"/>
          </a:xfrm>
        </p:grpSpPr>
        <p:sp>
          <p:nvSpPr>
            <p:cNvPr id="408" name="Rectangle 407"/>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TextBox 408"/>
            <p:cNvSpPr txBox="1"/>
            <p:nvPr/>
          </p:nvSpPr>
          <p:spPr>
            <a:xfrm>
              <a:off x="2990170" y="1362656"/>
              <a:ext cx="661108"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HOW</a:t>
              </a:r>
              <a:endParaRPr lang="fi-FI" sz="1100" b="1" dirty="0">
                <a:solidFill>
                  <a:schemeClr val="bg1">
                    <a:lumMod val="75000"/>
                  </a:schemeClr>
                </a:solidFill>
              </a:endParaRPr>
            </a:p>
          </p:txBody>
        </p:sp>
        <p:sp>
          <p:nvSpPr>
            <p:cNvPr id="410" name="Rectangle 409"/>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 name="TextBox 410"/>
            <p:cNvSpPr txBox="1"/>
            <p:nvPr/>
          </p:nvSpPr>
          <p:spPr>
            <a:xfrm>
              <a:off x="3668446" y="1287027"/>
              <a:ext cx="4745313" cy="400110"/>
            </a:xfrm>
            <a:prstGeom prst="rect">
              <a:avLst/>
            </a:prstGeom>
            <a:noFill/>
          </p:spPr>
          <p:txBody>
            <a:bodyPr wrap="square" rtlCol="0">
              <a:spAutoFit/>
            </a:bodyPr>
            <a:lstStyle/>
            <a:p>
              <a:r>
                <a:rPr lang="en-US" sz="1000" dirty="0">
                  <a:solidFill>
                    <a:schemeClr val="bg1">
                      <a:lumMod val="50000"/>
                    </a:schemeClr>
                  </a:solidFill>
                </a:rPr>
                <a:t>“I usually stay seated on my bike through there to save energy and because the bike felt so slow and hard to get moving when I'd stand up there. Not so with the Evolver! </a:t>
              </a:r>
              <a:r>
                <a:rPr lang="en-US" sz="1000" dirty="0" smtClean="0">
                  <a:solidFill>
                    <a:schemeClr val="bg1">
                      <a:lumMod val="50000"/>
                    </a:schemeClr>
                  </a:solidFill>
                </a:rPr>
                <a:t>“</a:t>
              </a:r>
              <a:endParaRPr lang="en-US" sz="1000" dirty="0">
                <a:solidFill>
                  <a:schemeClr val="bg1">
                    <a:lumMod val="50000"/>
                  </a:schemeClr>
                </a:solidFill>
              </a:endParaRPr>
            </a:p>
          </p:txBody>
        </p:sp>
      </p:grpSp>
      <p:grpSp>
        <p:nvGrpSpPr>
          <p:cNvPr id="412" name="Group 411"/>
          <p:cNvGrpSpPr/>
          <p:nvPr/>
        </p:nvGrpSpPr>
        <p:grpSpPr>
          <a:xfrm>
            <a:off x="2941296" y="11278435"/>
            <a:ext cx="5475722" cy="433478"/>
            <a:chOff x="2990169" y="1279367"/>
            <a:chExt cx="5475722" cy="433478"/>
          </a:xfrm>
        </p:grpSpPr>
        <p:sp>
          <p:nvSpPr>
            <p:cNvPr id="413" name="Rectangle 412"/>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4" name="TextBox 413"/>
            <p:cNvSpPr txBox="1"/>
            <p:nvPr/>
          </p:nvSpPr>
          <p:spPr>
            <a:xfrm>
              <a:off x="2990169" y="1362656"/>
              <a:ext cx="661107"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WHEN</a:t>
              </a:r>
              <a:endParaRPr lang="fi-FI" sz="1100" b="1" dirty="0">
                <a:solidFill>
                  <a:schemeClr val="bg1">
                    <a:lumMod val="75000"/>
                  </a:schemeClr>
                </a:solidFill>
              </a:endParaRPr>
            </a:p>
          </p:txBody>
        </p:sp>
        <p:sp>
          <p:nvSpPr>
            <p:cNvPr id="415" name="Rectangle 414"/>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TextBox 415"/>
            <p:cNvSpPr txBox="1"/>
            <p:nvPr/>
          </p:nvSpPr>
          <p:spPr>
            <a:xfrm>
              <a:off x="3668446" y="1287027"/>
              <a:ext cx="4774658" cy="400110"/>
            </a:xfrm>
            <a:prstGeom prst="rect">
              <a:avLst/>
            </a:prstGeom>
            <a:noFill/>
          </p:spPr>
          <p:txBody>
            <a:bodyPr wrap="square" rtlCol="0">
              <a:spAutoFit/>
            </a:bodyPr>
            <a:lstStyle/>
            <a:p>
              <a:r>
                <a:rPr lang="en-US" sz="1000" dirty="0">
                  <a:solidFill>
                    <a:schemeClr val="bg1">
                      <a:lumMod val="50000"/>
                    </a:schemeClr>
                  </a:solidFill>
                </a:rPr>
                <a:t>“I rode this bike (shout out to Masakazu Tsuboi!) in training for half a week before taking the victory in both the 10 and 8 hour team enduros at the Matrix Suzuka Enduro</a:t>
              </a:r>
              <a:r>
                <a:rPr lang="en-US" sz="1000" dirty="0" smtClean="0">
                  <a:solidFill>
                    <a:schemeClr val="bg1">
                      <a:lumMod val="50000"/>
                    </a:schemeClr>
                  </a:solidFill>
                </a:rPr>
                <a:t>.”</a:t>
              </a:r>
              <a:endParaRPr lang="en-US" sz="1000" dirty="0">
                <a:solidFill>
                  <a:schemeClr val="bg1">
                    <a:lumMod val="50000"/>
                  </a:schemeClr>
                </a:solidFill>
              </a:endParaRPr>
            </a:p>
          </p:txBody>
        </p:sp>
      </p:grpSp>
      <p:grpSp>
        <p:nvGrpSpPr>
          <p:cNvPr id="417" name="Group 416"/>
          <p:cNvGrpSpPr/>
          <p:nvPr/>
        </p:nvGrpSpPr>
        <p:grpSpPr>
          <a:xfrm>
            <a:off x="2941296" y="11796702"/>
            <a:ext cx="5475722" cy="612245"/>
            <a:chOff x="2990169" y="1279366"/>
            <a:chExt cx="5475722" cy="612245"/>
          </a:xfrm>
        </p:grpSpPr>
        <p:sp>
          <p:nvSpPr>
            <p:cNvPr id="418" name="Rectangle 417"/>
            <p:cNvSpPr/>
            <p:nvPr/>
          </p:nvSpPr>
          <p:spPr>
            <a:xfrm>
              <a:off x="2992443" y="1282678"/>
              <a:ext cx="5473448" cy="608933"/>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9" name="TextBox 418"/>
            <p:cNvSpPr txBox="1"/>
            <p:nvPr/>
          </p:nvSpPr>
          <p:spPr>
            <a:xfrm>
              <a:off x="2990169" y="1444797"/>
              <a:ext cx="661107"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IN USE</a:t>
              </a:r>
              <a:endParaRPr lang="fi-FI" sz="1100" b="1" dirty="0">
                <a:solidFill>
                  <a:schemeClr val="bg1">
                    <a:lumMod val="75000"/>
                  </a:schemeClr>
                </a:solidFill>
              </a:endParaRPr>
            </a:p>
          </p:txBody>
        </p:sp>
        <p:sp>
          <p:nvSpPr>
            <p:cNvPr id="420" name="Rectangle 419"/>
            <p:cNvSpPr/>
            <p:nvPr/>
          </p:nvSpPr>
          <p:spPr>
            <a:xfrm>
              <a:off x="2990169" y="1279366"/>
              <a:ext cx="685008" cy="606851"/>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21"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0854"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422" name="Picture 44" descr="http://www.bicycleworldny.com/BicycleWorld/corporation/resource/Bike%20Categories/triathlon%2005_16147_TK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40880" y="11840636"/>
            <a:ext cx="695938" cy="514116"/>
          </a:xfrm>
          <a:prstGeom prst="rect">
            <a:avLst/>
          </a:prstGeom>
          <a:noFill/>
          <a:extLst>
            <a:ext uri="{909E8E84-426E-40DD-AFC4-6F175D3DCCD1}">
              <a14:hiddenFill xmlns:a14="http://schemas.microsoft.com/office/drawing/2010/main">
                <a:solidFill>
                  <a:srgbClr val="FFFFFF"/>
                </a:solidFill>
              </a14:hiddenFill>
            </a:ext>
          </a:extLst>
        </p:spPr>
      </p:pic>
      <p:pic>
        <p:nvPicPr>
          <p:cNvPr id="423"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42948"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424"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97833" y="12485095"/>
            <a:ext cx="3770226" cy="994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6" name="Picture 42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941296" y="9497582"/>
            <a:ext cx="638941" cy="661553"/>
          </a:xfrm>
          <a:prstGeom prst="rect">
            <a:avLst/>
          </a:prstGeom>
          <a:noFill/>
          <a:ln w="12700">
            <a:solidFill>
              <a:schemeClr val="bg1">
                <a:lumMod val="85000"/>
              </a:schemeClr>
            </a:solidFill>
          </a:ln>
        </p:spPr>
      </p:pic>
      <p:cxnSp>
        <p:nvCxnSpPr>
          <p:cNvPr id="22" name="Straight Arrow Connector 21"/>
          <p:cNvCxnSpPr/>
          <p:nvPr/>
        </p:nvCxnSpPr>
        <p:spPr>
          <a:xfrm>
            <a:off x="7165489" y="4185408"/>
            <a:ext cx="20425" cy="4577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8" name="Group 427"/>
          <p:cNvGrpSpPr/>
          <p:nvPr/>
        </p:nvGrpSpPr>
        <p:grpSpPr>
          <a:xfrm>
            <a:off x="312852" y="6161101"/>
            <a:ext cx="1749290" cy="10721"/>
            <a:chOff x="308110" y="1764759"/>
            <a:chExt cx="1749290" cy="10721"/>
          </a:xfrm>
        </p:grpSpPr>
        <p:cxnSp>
          <p:nvCxnSpPr>
            <p:cNvPr id="429" name="Straight Connector 428"/>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49" name="Picture 34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031066" y="3832380"/>
            <a:ext cx="339418" cy="348564"/>
          </a:xfrm>
          <a:prstGeom prst="ellipse">
            <a:avLst/>
          </a:prstGeom>
          <a:gradFill flip="none" rotWithShape="1">
            <a:gsLst>
              <a:gs pos="0">
                <a:schemeClr val="accent3"/>
              </a:gs>
              <a:gs pos="100000">
                <a:srgbClr val="83A73B"/>
              </a:gs>
            </a:gsLst>
            <a:lin ang="16200000" scaled="1"/>
            <a:tileRect/>
          </a:gradFill>
          <a:ln w="12700">
            <a:noFill/>
          </a:ln>
        </p:spPr>
      </p:pic>
      <p:pic>
        <p:nvPicPr>
          <p:cNvPr id="351" name="Picture 10" descr="http://mahamondo.typepad.com/mahamondo/images/2007/07/29/31321990.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16166"/>
          <a:stretch/>
        </p:blipFill>
        <p:spPr bwMode="auto">
          <a:xfrm>
            <a:off x="3448232" y="3832380"/>
            <a:ext cx="339052" cy="352193"/>
          </a:xfrm>
          <a:prstGeom prst="ellipse">
            <a:avLst/>
          </a:prstGeom>
          <a:gradFill flip="none" rotWithShape="1">
            <a:gsLst>
              <a:gs pos="0">
                <a:schemeClr val="accent3"/>
              </a:gs>
              <a:gs pos="100000">
                <a:srgbClr val="83A73B"/>
              </a:gs>
            </a:gsLst>
            <a:lin ang="16200000" scaled="1"/>
            <a:tileRect/>
          </a:gradFill>
          <a:ln w="12700">
            <a:noFill/>
          </a:ln>
          <a:extLst/>
        </p:spPr>
      </p:pic>
      <p:pic>
        <p:nvPicPr>
          <p:cNvPr id="353" name="Picture 35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613899" y="3829513"/>
            <a:ext cx="339419" cy="351431"/>
          </a:xfrm>
          <a:prstGeom prst="ellipse">
            <a:avLst/>
          </a:prstGeom>
          <a:gradFill flip="none" rotWithShape="1">
            <a:gsLst>
              <a:gs pos="0">
                <a:schemeClr val="accent3"/>
              </a:gs>
              <a:gs pos="100000">
                <a:srgbClr val="83A73B"/>
              </a:gs>
            </a:gsLst>
            <a:lin ang="16200000" scaled="1"/>
            <a:tileRect/>
          </a:gradFill>
          <a:ln w="12700">
            <a:noFill/>
          </a:ln>
        </p:spPr>
      </p:pic>
      <p:pic>
        <p:nvPicPr>
          <p:cNvPr id="355" name="Picture 354"/>
          <p:cNvPicPr>
            <a:picLocks noChangeAspect="1"/>
          </p:cNvPicPr>
          <p:nvPr/>
        </p:nvPicPr>
        <p:blipFill rotWithShape="1">
          <a:blip r:embed="rId17" cstate="print">
            <a:extLst>
              <a:ext uri="{28A0092B-C50C-407E-A947-70E740481C1C}">
                <a14:useLocalDpi xmlns:a14="http://schemas.microsoft.com/office/drawing/2010/main" val="0"/>
              </a:ext>
            </a:extLst>
          </a:blip>
          <a:srcRect b="13147"/>
          <a:stretch/>
        </p:blipFill>
        <p:spPr>
          <a:xfrm>
            <a:off x="3865032" y="3832380"/>
            <a:ext cx="334740" cy="349967"/>
          </a:xfrm>
          <a:prstGeom prst="ellipse">
            <a:avLst/>
          </a:prstGeom>
          <a:gradFill flip="none" rotWithShape="1">
            <a:gsLst>
              <a:gs pos="0">
                <a:schemeClr val="accent3"/>
              </a:gs>
              <a:gs pos="100000">
                <a:srgbClr val="83A73B"/>
              </a:gs>
            </a:gsLst>
            <a:lin ang="16200000" scaled="1"/>
            <a:tileRect/>
          </a:gradFill>
          <a:ln w="12700">
            <a:noFill/>
          </a:ln>
        </p:spPr>
      </p:pic>
      <p:sp>
        <p:nvSpPr>
          <p:cNvPr id="358" name="Rectangle 357"/>
          <p:cNvSpPr/>
          <p:nvPr/>
        </p:nvSpPr>
        <p:spPr>
          <a:xfrm>
            <a:off x="2429043" y="1258896"/>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0" name="Group 369"/>
          <p:cNvGrpSpPr/>
          <p:nvPr/>
        </p:nvGrpSpPr>
        <p:grpSpPr>
          <a:xfrm>
            <a:off x="2497567" y="2590800"/>
            <a:ext cx="1928506" cy="1331134"/>
            <a:chOff x="2671577" y="3557250"/>
            <a:chExt cx="1928506" cy="1331134"/>
          </a:xfrm>
        </p:grpSpPr>
        <p:sp>
          <p:nvSpPr>
            <p:cNvPr id="373" name="Rectangle 372"/>
            <p:cNvSpPr/>
            <p:nvPr/>
          </p:nvSpPr>
          <p:spPr>
            <a:xfrm>
              <a:off x="2671577" y="3557250"/>
              <a:ext cx="1928506" cy="1331134"/>
            </a:xfrm>
            <a:prstGeom prst="rect">
              <a:avLst/>
            </a:prstGeom>
          </p:spPr>
          <p:txBody>
            <a:bodyPr wrap="square">
              <a:spAutoFit/>
            </a:bodyPr>
            <a:lstStyle/>
            <a:p>
              <a:endParaRPr lang="en-US" sz="1000" dirty="0" smtClean="0"/>
            </a:p>
            <a:p>
              <a:r>
                <a:rPr lang="en-US" sz="400" dirty="0" smtClean="0"/>
                <a:t> </a:t>
              </a:r>
            </a:p>
            <a:p>
              <a:r>
                <a:rPr lang="en-US" sz="1200" b="1" dirty="0" err="1"/>
                <a:t>Hoka</a:t>
              </a:r>
              <a:r>
                <a:rPr lang="en-US" sz="1200" b="1" dirty="0"/>
                <a:t> One </a:t>
              </a:r>
              <a:r>
                <a:rPr lang="en-US" sz="1200" b="1" dirty="0" err="1"/>
                <a:t>One</a:t>
              </a:r>
              <a:r>
                <a:rPr lang="en-US" sz="1200" b="1" dirty="0"/>
                <a:t> Men's M Stinson </a:t>
              </a:r>
              <a:r>
                <a:rPr lang="en-US" sz="1200" b="1" dirty="0" err="1"/>
                <a:t>Atr</a:t>
              </a:r>
              <a:r>
                <a:rPr lang="en-US" sz="1200" b="1" dirty="0"/>
                <a:t> Running Shoe</a:t>
              </a:r>
              <a:r>
                <a:rPr lang="en-US" sz="1000" b="1" dirty="0"/>
                <a:t/>
              </a:r>
              <a:br>
                <a:rPr lang="en-US" sz="1000" b="1" dirty="0"/>
              </a:br>
              <a:r>
                <a:rPr lang="en-US" sz="1000" dirty="0">
                  <a:solidFill>
                    <a:schemeClr val="tx1">
                      <a:lumMod val="65000"/>
                      <a:lumOff val="35000"/>
                    </a:schemeClr>
                  </a:solidFill>
                </a:rPr>
                <a:t>by </a:t>
              </a:r>
              <a:r>
                <a:rPr lang="en-US" sz="1000" dirty="0" err="1">
                  <a:solidFill>
                    <a:schemeClr val="tx1">
                      <a:lumMod val="65000"/>
                      <a:lumOff val="35000"/>
                    </a:schemeClr>
                  </a:solidFill>
                </a:rPr>
                <a:t>Hoka</a:t>
              </a:r>
              <a:r>
                <a:rPr lang="en-US" sz="1000" dirty="0">
                  <a:solidFill>
                    <a:schemeClr val="tx1">
                      <a:lumMod val="65000"/>
                      <a:lumOff val="35000"/>
                    </a:schemeClr>
                  </a:solidFill>
                </a:rPr>
                <a:t> One</a:t>
              </a:r>
              <a:r>
                <a:rPr lang="en-US" sz="1050" dirty="0"/>
                <a:t/>
              </a:r>
              <a:br>
                <a:rPr lang="en-US" sz="1050" dirty="0"/>
              </a:br>
              <a:r>
                <a:rPr lang="en-US" sz="1100" strike="sngStrike" dirty="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74" name="Group 373"/>
            <p:cNvGrpSpPr/>
            <p:nvPr/>
          </p:nvGrpSpPr>
          <p:grpSpPr>
            <a:xfrm>
              <a:off x="2778936" y="3776930"/>
              <a:ext cx="1749290" cy="10721"/>
              <a:chOff x="308110" y="1764759"/>
              <a:chExt cx="1749290" cy="10721"/>
            </a:xfrm>
          </p:grpSpPr>
          <p:cxnSp>
            <p:nvCxnSpPr>
              <p:cNvPr id="375" name="Straight Connector 374"/>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59" name="Right Triangle 358"/>
          <p:cNvSpPr/>
          <p:nvPr/>
        </p:nvSpPr>
        <p:spPr>
          <a:xfrm rot="10800000">
            <a:off x="4078481" y="1264809"/>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360" name="TextBox 359"/>
          <p:cNvSpPr txBox="1"/>
          <p:nvPr/>
        </p:nvSpPr>
        <p:spPr>
          <a:xfrm>
            <a:off x="4217446" y="1251683"/>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382" name="Rounded Rectangle 381"/>
          <p:cNvSpPr/>
          <p:nvPr/>
        </p:nvSpPr>
        <p:spPr>
          <a:xfrm>
            <a:off x="2952150" y="433026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4" name="Rectangle 383"/>
          <p:cNvSpPr/>
          <p:nvPr/>
        </p:nvSpPr>
        <p:spPr>
          <a:xfrm>
            <a:off x="2498701" y="3584985"/>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43" name="Picture 1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259295" y="3839258"/>
            <a:ext cx="339418" cy="348564"/>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p:spPr>
      </p:pic>
      <p:pic>
        <p:nvPicPr>
          <p:cNvPr id="144" name="Picture 10" descr="http://mahamondo.typepad.com/mahamondo/images/2007/07/29/31321990.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16166"/>
          <a:stretch/>
        </p:blipFill>
        <p:spPr bwMode="auto">
          <a:xfrm>
            <a:off x="5685986" y="3839258"/>
            <a:ext cx="339052" cy="352193"/>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a:extLst/>
        </p:spPr>
      </p:pic>
      <p:pic>
        <p:nvPicPr>
          <p:cNvPr id="145" name="Picture 14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32603" y="3836391"/>
            <a:ext cx="339419" cy="351431"/>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p:spPr>
      </p:pic>
      <p:sp>
        <p:nvSpPr>
          <p:cNvPr id="147" name="Rectangle 146"/>
          <p:cNvSpPr/>
          <p:nvPr/>
        </p:nvSpPr>
        <p:spPr>
          <a:xfrm>
            <a:off x="4647747" y="1258896"/>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8" name="Group 147"/>
          <p:cNvGrpSpPr/>
          <p:nvPr/>
        </p:nvGrpSpPr>
        <p:grpSpPr>
          <a:xfrm>
            <a:off x="4716271" y="2605448"/>
            <a:ext cx="1928506" cy="1146468"/>
            <a:chOff x="2671577" y="3557250"/>
            <a:chExt cx="1928506" cy="1146468"/>
          </a:xfrm>
        </p:grpSpPr>
        <p:sp>
          <p:nvSpPr>
            <p:cNvPr id="157" name="Rectangle 156"/>
            <p:cNvSpPr/>
            <p:nvPr/>
          </p:nvSpPr>
          <p:spPr>
            <a:xfrm>
              <a:off x="2671577" y="3557250"/>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00" dirty="0" smtClean="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158" name="Group 157"/>
            <p:cNvGrpSpPr/>
            <p:nvPr/>
          </p:nvGrpSpPr>
          <p:grpSpPr>
            <a:xfrm>
              <a:off x="2778936" y="3776930"/>
              <a:ext cx="1749290" cy="10721"/>
              <a:chOff x="308110" y="1764759"/>
              <a:chExt cx="1749290" cy="10721"/>
            </a:xfrm>
          </p:grpSpPr>
          <p:cxnSp>
            <p:nvCxnSpPr>
              <p:cNvPr id="159" name="Straight Connector 158"/>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50" name="Right Triangle 149"/>
          <p:cNvSpPr/>
          <p:nvPr/>
        </p:nvSpPr>
        <p:spPr>
          <a:xfrm rot="10800000">
            <a:off x="6297185" y="1264809"/>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51" name="TextBox 150"/>
          <p:cNvSpPr txBox="1"/>
          <p:nvPr/>
        </p:nvSpPr>
        <p:spPr>
          <a:xfrm>
            <a:off x="6436150" y="1251683"/>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52" name="Rounded Rectangle 151"/>
          <p:cNvSpPr/>
          <p:nvPr/>
        </p:nvSpPr>
        <p:spPr>
          <a:xfrm>
            <a:off x="5153349" y="4327798"/>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53" name="Rectangle 152"/>
          <p:cNvSpPr/>
          <p:nvPr/>
        </p:nvSpPr>
        <p:spPr>
          <a:xfrm>
            <a:off x="4717405" y="360048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sp>
        <p:nvSpPr>
          <p:cNvPr id="167" name="Rectangle 166"/>
          <p:cNvSpPr/>
          <p:nvPr/>
        </p:nvSpPr>
        <p:spPr>
          <a:xfrm>
            <a:off x="2429043" y="4807813"/>
            <a:ext cx="2044990" cy="2888387"/>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8" name="Group 167"/>
          <p:cNvGrpSpPr/>
          <p:nvPr/>
        </p:nvGrpSpPr>
        <p:grpSpPr>
          <a:xfrm>
            <a:off x="2497567" y="6270036"/>
            <a:ext cx="1928506" cy="1169551"/>
            <a:chOff x="2671577" y="3056333"/>
            <a:chExt cx="1928506" cy="1169551"/>
          </a:xfrm>
        </p:grpSpPr>
        <p:sp>
          <p:nvSpPr>
            <p:cNvPr id="176" name="Rectangle 175"/>
            <p:cNvSpPr/>
            <p:nvPr/>
          </p:nvSpPr>
          <p:spPr>
            <a:xfrm>
              <a:off x="2671577" y="3056333"/>
              <a:ext cx="1928506" cy="1169551"/>
            </a:xfrm>
            <a:prstGeom prst="rect">
              <a:avLst/>
            </a:prstGeom>
          </p:spPr>
          <p:txBody>
            <a:bodyPr wrap="square">
              <a:spAutoFit/>
            </a:bodyPr>
            <a:lstStyle/>
            <a:p>
              <a:endParaRPr lang="en-US" sz="1000" dirty="0" smtClean="0"/>
            </a:p>
            <a:p>
              <a:r>
                <a:rPr lang="en-US" sz="400" dirty="0" smtClean="0"/>
                <a:t> </a:t>
              </a:r>
            </a:p>
            <a:p>
              <a:r>
                <a:rPr lang="en-US" sz="1200" b="1" dirty="0"/>
                <a:t>ASICS Men's Gel-Cumulus 16 Lite-Show Running </a:t>
              </a:r>
              <a:r>
                <a:rPr lang="en-US" sz="1200" b="1" dirty="0" smtClean="0"/>
                <a:t>Shoe</a:t>
              </a:r>
              <a:br>
                <a:rPr lang="en-US" sz="1200" b="1" dirty="0" smtClean="0"/>
              </a:br>
              <a:r>
                <a:rPr lang="en-US" sz="1050" dirty="0">
                  <a:solidFill>
                    <a:schemeClr val="tx1">
                      <a:lumMod val="65000"/>
                      <a:lumOff val="35000"/>
                    </a:schemeClr>
                  </a:solidFill>
                </a:rPr>
                <a:t>by ASICS</a:t>
              </a:r>
            </a:p>
            <a:p>
              <a:r>
                <a:rPr lang="en-US" sz="1100" strike="sngStrike" dirty="0">
                  <a:solidFill>
                    <a:schemeClr val="accent2">
                      <a:lumMod val="75000"/>
                    </a:schemeClr>
                  </a:solidFill>
                </a:rPr>
                <a:t>$109.45 - $139.97</a:t>
              </a:r>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178" name="Group 177"/>
            <p:cNvGrpSpPr/>
            <p:nvPr/>
          </p:nvGrpSpPr>
          <p:grpSpPr>
            <a:xfrm>
              <a:off x="2778936" y="3214393"/>
              <a:ext cx="1749290" cy="72341"/>
              <a:chOff x="308110" y="1202222"/>
              <a:chExt cx="1749290" cy="72341"/>
            </a:xfrm>
          </p:grpSpPr>
          <p:cxnSp>
            <p:nvCxnSpPr>
              <p:cNvPr id="179" name="Straight Connector 178"/>
              <p:cNvCxnSpPr/>
              <p:nvPr/>
            </p:nvCxnSpPr>
            <p:spPr>
              <a:xfrm>
                <a:off x="308110" y="1202222"/>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308110" y="1274563"/>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72" name="Rounded Rectangle 171"/>
          <p:cNvSpPr/>
          <p:nvPr/>
        </p:nvSpPr>
        <p:spPr>
          <a:xfrm>
            <a:off x="2946866" y="7346164"/>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pic>
        <p:nvPicPr>
          <p:cNvPr id="188" name="Picture 187" descr="http://runblogger.com/images/2014/06/Hoka-Stinson-ATR.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39727" y="1605465"/>
            <a:ext cx="1423588" cy="842860"/>
          </a:xfrm>
          <a:prstGeom prst="rect">
            <a:avLst/>
          </a:prstGeom>
          <a:noFill/>
          <a:ln>
            <a:noFill/>
          </a:ln>
        </p:spPr>
      </p:pic>
      <p:sp>
        <p:nvSpPr>
          <p:cNvPr id="197" name="Rectangle 196"/>
          <p:cNvSpPr/>
          <p:nvPr/>
        </p:nvSpPr>
        <p:spPr>
          <a:xfrm>
            <a:off x="6831349" y="1272022"/>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8" name="Group 197"/>
          <p:cNvGrpSpPr/>
          <p:nvPr/>
        </p:nvGrpSpPr>
        <p:grpSpPr>
          <a:xfrm>
            <a:off x="6899873" y="2599740"/>
            <a:ext cx="1928506" cy="1146468"/>
            <a:chOff x="2671577" y="3557250"/>
            <a:chExt cx="1928506" cy="1146468"/>
          </a:xfrm>
        </p:grpSpPr>
        <p:sp>
          <p:nvSpPr>
            <p:cNvPr id="205" name="Rectangle 204"/>
            <p:cNvSpPr/>
            <p:nvPr/>
          </p:nvSpPr>
          <p:spPr>
            <a:xfrm>
              <a:off x="2671577" y="3557250"/>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50" dirty="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207" name="Group 206"/>
            <p:cNvGrpSpPr/>
            <p:nvPr/>
          </p:nvGrpSpPr>
          <p:grpSpPr>
            <a:xfrm>
              <a:off x="2778936" y="3776930"/>
              <a:ext cx="1749290" cy="10721"/>
              <a:chOff x="308110" y="1764759"/>
              <a:chExt cx="1749290" cy="10721"/>
            </a:xfrm>
          </p:grpSpPr>
          <p:cxnSp>
            <p:nvCxnSpPr>
              <p:cNvPr id="208" name="Straight Connector 207"/>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199" name="Picture 7" descr="http://images.nike.com/is/image/DotCom/pwp_sheet?$NIKE_PWPx3$&amp;$img0=638073_704"/>
          <p:cNvPicPr>
            <a:picLocks noChangeAspect="1" noChangeArrowheads="1"/>
          </p:cNvPicPr>
          <p:nvPr/>
        </p:nvPicPr>
        <p:blipFill rotWithShape="1">
          <a:blip r:embed="rId18">
            <a:extLst>
              <a:ext uri="{28A0092B-C50C-407E-A947-70E740481C1C}">
                <a14:useLocalDpi xmlns:a14="http://schemas.microsoft.com/office/drawing/2010/main" val="0"/>
              </a:ext>
            </a:extLst>
          </a:blip>
          <a:srcRect t="21635" r="66736" b="22487"/>
          <a:stretch/>
        </p:blipFill>
        <p:spPr bwMode="auto">
          <a:xfrm>
            <a:off x="7005846" y="1618591"/>
            <a:ext cx="1597143" cy="894290"/>
          </a:xfrm>
          <a:prstGeom prst="rect">
            <a:avLst/>
          </a:prstGeom>
          <a:noFill/>
          <a:extLst>
            <a:ext uri="{909E8E84-426E-40DD-AFC4-6F175D3DCCD1}">
              <a14:hiddenFill xmlns:a14="http://schemas.microsoft.com/office/drawing/2010/main">
                <a:solidFill>
                  <a:srgbClr val="FFFFFF"/>
                </a:solidFill>
              </a14:hiddenFill>
            </a:ext>
          </a:extLst>
        </p:spPr>
      </p:pic>
      <p:sp>
        <p:nvSpPr>
          <p:cNvPr id="200" name="Right Triangle 199"/>
          <p:cNvSpPr/>
          <p:nvPr/>
        </p:nvSpPr>
        <p:spPr>
          <a:xfrm rot="10800000">
            <a:off x="8480787" y="1277935"/>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01" name="TextBox 200"/>
          <p:cNvSpPr txBox="1"/>
          <p:nvPr/>
        </p:nvSpPr>
        <p:spPr>
          <a:xfrm>
            <a:off x="8619752" y="1264809"/>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02" name="Rounded Rectangle 201"/>
          <p:cNvSpPr/>
          <p:nvPr/>
        </p:nvSpPr>
        <p:spPr>
          <a:xfrm>
            <a:off x="7349172" y="4327276"/>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203" name="Rectangle 202"/>
          <p:cNvSpPr/>
          <p:nvPr/>
        </p:nvSpPr>
        <p:spPr>
          <a:xfrm>
            <a:off x="6901007" y="3583475"/>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026" name="Picture 2" descr="http://images.nike.com/is/image/DotCom/pwp_sheet?$NIKE_PWPx3$&amp;$img0=683251_670"/>
          <p:cNvPicPr>
            <a:picLocks noChangeAspect="1" noChangeArrowheads="1"/>
          </p:cNvPicPr>
          <p:nvPr/>
        </p:nvPicPr>
        <p:blipFill rotWithShape="1">
          <a:blip r:embed="rId19">
            <a:extLst>
              <a:ext uri="{28A0092B-C50C-407E-A947-70E740481C1C}">
                <a14:useLocalDpi xmlns:a14="http://schemas.microsoft.com/office/drawing/2010/main" val="0"/>
              </a:ext>
            </a:extLst>
          </a:blip>
          <a:srcRect l="-353" t="26942" r="66119" b="24450"/>
          <a:stretch/>
        </p:blipFill>
        <p:spPr bwMode="auto">
          <a:xfrm>
            <a:off x="4769356" y="5202240"/>
            <a:ext cx="1768226" cy="836899"/>
          </a:xfrm>
          <a:prstGeom prst="rect">
            <a:avLst/>
          </a:prstGeom>
          <a:noFill/>
          <a:extLst>
            <a:ext uri="{909E8E84-426E-40DD-AFC4-6F175D3DCCD1}">
              <a14:hiddenFill xmlns:a14="http://schemas.microsoft.com/office/drawing/2010/main">
                <a:solidFill>
                  <a:srgbClr val="FFFFFF"/>
                </a:solidFill>
              </a14:hiddenFill>
            </a:ext>
          </a:extLst>
        </p:spPr>
      </p:pic>
      <p:sp>
        <p:nvSpPr>
          <p:cNvPr id="211" name="Rectangle 210"/>
          <p:cNvSpPr/>
          <p:nvPr/>
        </p:nvSpPr>
        <p:spPr>
          <a:xfrm>
            <a:off x="4663877" y="4798546"/>
            <a:ext cx="2044990" cy="2888387"/>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6" name="Group 215"/>
          <p:cNvGrpSpPr/>
          <p:nvPr/>
        </p:nvGrpSpPr>
        <p:grpSpPr>
          <a:xfrm>
            <a:off x="4732401" y="6260769"/>
            <a:ext cx="1928506" cy="1146468"/>
            <a:chOff x="2671577" y="3056333"/>
            <a:chExt cx="1928506" cy="1146468"/>
          </a:xfrm>
        </p:grpSpPr>
        <p:sp>
          <p:nvSpPr>
            <p:cNvPr id="219" name="Rectangle 218"/>
            <p:cNvSpPr/>
            <p:nvPr/>
          </p:nvSpPr>
          <p:spPr>
            <a:xfrm>
              <a:off x="2671577" y="3056333"/>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Trial Extreme</a:t>
              </a:r>
            </a:p>
            <a:p>
              <a:r>
                <a:rPr lang="en-US" sz="1050" dirty="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220" name="Group 219"/>
            <p:cNvGrpSpPr/>
            <p:nvPr/>
          </p:nvGrpSpPr>
          <p:grpSpPr>
            <a:xfrm>
              <a:off x="2778936" y="3214393"/>
              <a:ext cx="1749290" cy="72341"/>
              <a:chOff x="308110" y="1202222"/>
              <a:chExt cx="1749290" cy="72341"/>
            </a:xfrm>
          </p:grpSpPr>
          <p:cxnSp>
            <p:nvCxnSpPr>
              <p:cNvPr id="221" name="Straight Connector 220"/>
              <p:cNvCxnSpPr/>
              <p:nvPr/>
            </p:nvCxnSpPr>
            <p:spPr>
              <a:xfrm>
                <a:off x="308110" y="1202222"/>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a:off x="308110" y="1274563"/>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18" name="Rounded Rectangle 217"/>
          <p:cNvSpPr/>
          <p:nvPr/>
        </p:nvSpPr>
        <p:spPr>
          <a:xfrm>
            <a:off x="5181700" y="733689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cxnSp>
        <p:nvCxnSpPr>
          <p:cNvPr id="224" name="Straight Arrow Connector 223"/>
          <p:cNvCxnSpPr>
            <a:endCxn id="225" idx="0"/>
          </p:cNvCxnSpPr>
          <p:nvPr/>
        </p:nvCxnSpPr>
        <p:spPr>
          <a:xfrm>
            <a:off x="8177340" y="2144545"/>
            <a:ext cx="7942" cy="3378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7614041" y="5523434"/>
            <a:ext cx="1142481" cy="261610"/>
          </a:xfrm>
          <a:prstGeom prst="rect">
            <a:avLst/>
          </a:prstGeom>
          <a:noFill/>
        </p:spPr>
        <p:txBody>
          <a:bodyPr wrap="square" rtlCol="0">
            <a:spAutoFit/>
          </a:bodyPr>
          <a:lstStyle/>
          <a:p>
            <a:r>
              <a:rPr lang="en-US" sz="1100" b="1" dirty="0" smtClean="0">
                <a:solidFill>
                  <a:schemeClr val="accent6">
                    <a:lumMod val="75000"/>
                  </a:schemeClr>
                </a:solidFill>
              </a:rPr>
              <a:t>Product Page</a:t>
            </a:r>
            <a:endParaRPr lang="en-US" sz="1100" dirty="0">
              <a:solidFill>
                <a:schemeClr val="tx1">
                  <a:lumMod val="75000"/>
                  <a:lumOff val="25000"/>
                </a:schemeClr>
              </a:solidFill>
            </a:endParaRPr>
          </a:p>
        </p:txBody>
      </p:sp>
      <p:cxnSp>
        <p:nvCxnSpPr>
          <p:cNvPr id="227" name="Straight Arrow Connector 226"/>
          <p:cNvCxnSpPr>
            <a:stCxn id="426" idx="1"/>
          </p:cNvCxnSpPr>
          <p:nvPr/>
        </p:nvCxnSpPr>
        <p:spPr>
          <a:xfrm flipH="1">
            <a:off x="1285192" y="9828359"/>
            <a:ext cx="1656104" cy="621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8" name="TextBox 227"/>
          <p:cNvSpPr txBox="1"/>
          <p:nvPr/>
        </p:nvSpPr>
        <p:spPr>
          <a:xfrm>
            <a:off x="306348" y="10340577"/>
            <a:ext cx="1142481" cy="261610"/>
          </a:xfrm>
          <a:prstGeom prst="rect">
            <a:avLst/>
          </a:prstGeom>
          <a:noFill/>
        </p:spPr>
        <p:txBody>
          <a:bodyPr wrap="square" rtlCol="0">
            <a:spAutoFit/>
          </a:bodyPr>
          <a:lstStyle/>
          <a:p>
            <a:r>
              <a:rPr lang="en-US" sz="1100" b="1" dirty="0" smtClean="0">
                <a:solidFill>
                  <a:schemeClr val="accent6">
                    <a:lumMod val="75000"/>
                  </a:schemeClr>
                </a:solidFill>
              </a:rPr>
              <a:t>Athlete Page</a:t>
            </a:r>
            <a:endParaRPr lang="en-US" sz="1100" dirty="0">
              <a:solidFill>
                <a:schemeClr val="tx1">
                  <a:lumMod val="75000"/>
                  <a:lumOff val="25000"/>
                </a:schemeClr>
              </a:solidFill>
            </a:endParaRPr>
          </a:p>
        </p:txBody>
      </p:sp>
      <p:sp>
        <p:nvSpPr>
          <p:cNvPr id="232" name="Round Same Side Corner Rectangle 231"/>
          <p:cNvSpPr/>
          <p:nvPr/>
        </p:nvSpPr>
        <p:spPr>
          <a:xfrm>
            <a:off x="2775908" y="8899272"/>
            <a:ext cx="5761517" cy="502920"/>
          </a:xfrm>
          <a:prstGeom prst="round2SameRect">
            <a:avLst>
              <a:gd name="adj1" fmla="val 8838"/>
              <a:gd name="adj2" fmla="val 0"/>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TextBox 228"/>
          <p:cNvSpPr txBox="1"/>
          <p:nvPr/>
        </p:nvSpPr>
        <p:spPr>
          <a:xfrm>
            <a:off x="2920317" y="8960799"/>
            <a:ext cx="5555186" cy="400110"/>
          </a:xfrm>
          <a:prstGeom prst="rect">
            <a:avLst/>
          </a:prstGeom>
          <a:noFill/>
        </p:spPr>
        <p:txBody>
          <a:bodyPr wrap="square" rtlCol="0">
            <a:spAutoFit/>
          </a:bodyPr>
          <a:lstStyle/>
          <a:p>
            <a:r>
              <a:rPr lang="fi-FI" b="1" dirty="0">
                <a:solidFill>
                  <a:schemeClr val="tx1">
                    <a:lumMod val="75000"/>
                    <a:lumOff val="25000"/>
                  </a:schemeClr>
                </a:solidFill>
              </a:rPr>
              <a:t>MATT </a:t>
            </a:r>
            <a:r>
              <a:rPr lang="fi-FI" b="1" dirty="0" smtClean="0">
                <a:solidFill>
                  <a:schemeClr val="tx1">
                    <a:lumMod val="75000"/>
                    <a:lumOff val="25000"/>
                  </a:schemeClr>
                </a:solidFill>
              </a:rPr>
              <a:t>SMITH </a:t>
            </a:r>
            <a:r>
              <a:rPr lang="fi-FI" sz="1600" b="1" dirty="0" smtClean="0">
                <a:solidFill>
                  <a:schemeClr val="tx1">
                    <a:lumMod val="50000"/>
                    <a:lumOff val="50000"/>
                  </a:schemeClr>
                </a:solidFill>
                <a:latin typeface="FontAwesome"/>
              </a:rPr>
              <a:t></a:t>
            </a:r>
            <a:r>
              <a:rPr lang="fi-FI" b="1" dirty="0" smtClean="0">
                <a:solidFill>
                  <a:schemeClr val="tx1">
                    <a:lumMod val="75000"/>
                    <a:lumOff val="25000"/>
                  </a:schemeClr>
                </a:solidFill>
              </a:rPr>
              <a:t>  </a:t>
            </a:r>
            <a:r>
              <a:rPr lang="fi-FI" sz="2000" b="1" dirty="0" smtClean="0">
                <a:solidFill>
                  <a:schemeClr val="tx1">
                    <a:lumMod val="75000"/>
                    <a:lumOff val="25000"/>
                  </a:schemeClr>
                </a:solidFill>
              </a:rPr>
              <a:t>                   </a:t>
            </a:r>
            <a:r>
              <a:rPr lang="fi-FI" sz="1100" b="1" dirty="0" smtClean="0">
                <a:solidFill>
                  <a:schemeClr val="tx1">
                    <a:lumMod val="50000"/>
                    <a:lumOff val="50000"/>
                  </a:schemeClr>
                </a:solidFill>
              </a:rPr>
              <a:t>Pro </a:t>
            </a:r>
            <a:r>
              <a:rPr lang="fi-FI" sz="1100" b="1" dirty="0">
                <a:solidFill>
                  <a:schemeClr val="tx1">
                    <a:lumMod val="50000"/>
                    <a:lumOff val="50000"/>
                  </a:schemeClr>
                </a:solidFill>
              </a:rPr>
              <a:t>Triathlete </a:t>
            </a:r>
            <a:r>
              <a:rPr lang="fi-FI" sz="1100" b="1" dirty="0" smtClean="0">
                <a:solidFill>
                  <a:schemeClr val="tx1">
                    <a:lumMod val="50000"/>
                    <a:lumOff val="50000"/>
                  </a:schemeClr>
                </a:solidFill>
              </a:rPr>
              <a:t>   </a:t>
            </a:r>
            <a:r>
              <a:rPr lang="fi-FI" sz="1100" dirty="0" smtClean="0">
                <a:solidFill>
                  <a:schemeClr val="bg1">
                    <a:lumMod val="50000"/>
                  </a:schemeClr>
                </a:solidFill>
              </a:rPr>
              <a:t>|  </a:t>
            </a:r>
            <a:r>
              <a:rPr lang="fi-FI" sz="1100" dirty="0" smtClean="0">
                <a:solidFill>
                  <a:schemeClr val="bg1">
                    <a:lumMod val="50000"/>
                  </a:schemeClr>
                </a:solidFill>
                <a:latin typeface="Sakkal Majalla"/>
                <a:cs typeface="Sakkal Majalla"/>
              </a:rPr>
              <a:t> </a:t>
            </a:r>
            <a:r>
              <a:rPr lang="fi-FI" sz="1100" dirty="0" smtClean="0">
                <a:solidFill>
                  <a:schemeClr val="bg1">
                    <a:lumMod val="50000"/>
                  </a:schemeClr>
                </a:solidFill>
                <a:latin typeface="Sosa"/>
                <a:cs typeface="Sakkal Majalla"/>
              </a:rPr>
              <a:t> á</a:t>
            </a:r>
            <a:r>
              <a:rPr lang="fi-FI" sz="1100" dirty="0" smtClean="0">
                <a:solidFill>
                  <a:schemeClr val="bg1">
                    <a:lumMod val="50000"/>
                  </a:schemeClr>
                </a:solidFill>
                <a:latin typeface="FontAwesome"/>
              </a:rPr>
              <a:t> </a:t>
            </a:r>
            <a:r>
              <a:rPr lang="fi-FI" sz="1100" dirty="0" smtClean="0">
                <a:solidFill>
                  <a:schemeClr val="bg1">
                    <a:lumMod val="50000"/>
                  </a:schemeClr>
                </a:solidFill>
              </a:rPr>
              <a:t>280 Subscribers</a:t>
            </a:r>
            <a:endParaRPr lang="fi-FI" sz="1100" dirty="0">
              <a:solidFill>
                <a:schemeClr val="bg1">
                  <a:lumMod val="50000"/>
                </a:schemeClr>
              </a:solidFill>
            </a:endParaRPr>
          </a:p>
        </p:txBody>
      </p:sp>
      <p:cxnSp>
        <p:nvCxnSpPr>
          <p:cNvPr id="236" name="Straight Arrow Connector 235"/>
          <p:cNvCxnSpPr>
            <a:endCxn id="237" idx="0"/>
          </p:cNvCxnSpPr>
          <p:nvPr/>
        </p:nvCxnSpPr>
        <p:spPr>
          <a:xfrm>
            <a:off x="837660" y="4143568"/>
            <a:ext cx="7942" cy="3378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7" name="TextBox 236"/>
          <p:cNvSpPr txBox="1"/>
          <p:nvPr/>
        </p:nvSpPr>
        <p:spPr>
          <a:xfrm>
            <a:off x="274361" y="7522457"/>
            <a:ext cx="1142481" cy="430887"/>
          </a:xfrm>
          <a:prstGeom prst="rect">
            <a:avLst/>
          </a:prstGeom>
          <a:noFill/>
        </p:spPr>
        <p:txBody>
          <a:bodyPr wrap="square" rtlCol="0">
            <a:spAutoFit/>
          </a:bodyPr>
          <a:lstStyle/>
          <a:p>
            <a:r>
              <a:rPr lang="en-US" sz="1100" b="1" dirty="0" smtClean="0">
                <a:solidFill>
                  <a:schemeClr val="accent6">
                    <a:lumMod val="75000"/>
                  </a:schemeClr>
                </a:solidFill>
              </a:rPr>
              <a:t>Subscribed athletes</a:t>
            </a:r>
            <a:endParaRPr lang="en-US" sz="1100" dirty="0">
              <a:solidFill>
                <a:schemeClr val="tx1">
                  <a:lumMod val="75000"/>
                  <a:lumOff val="25000"/>
                </a:schemeClr>
              </a:solidFill>
            </a:endParaRPr>
          </a:p>
        </p:txBody>
      </p:sp>
      <p:cxnSp>
        <p:nvCxnSpPr>
          <p:cNvPr id="239" name="Straight Arrow Connector 238"/>
          <p:cNvCxnSpPr/>
          <p:nvPr/>
        </p:nvCxnSpPr>
        <p:spPr>
          <a:xfrm flipH="1">
            <a:off x="1252189" y="9154109"/>
            <a:ext cx="1735058" cy="11864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8122851" y="8899272"/>
            <a:ext cx="440037" cy="369332"/>
          </a:xfrm>
          <a:prstGeom prst="rect">
            <a:avLst/>
          </a:prstGeom>
          <a:noFill/>
        </p:spPr>
        <p:txBody>
          <a:bodyPr wrap="square" rtlCol="0">
            <a:spAutoFit/>
          </a:bodyPr>
          <a:lstStyle/>
          <a:p>
            <a:r>
              <a:rPr lang="fi-FI" b="1" dirty="0" smtClean="0">
                <a:solidFill>
                  <a:schemeClr val="tx1">
                    <a:lumMod val="75000"/>
                    <a:lumOff val="25000"/>
                  </a:schemeClr>
                </a:solidFill>
                <a:latin typeface="FontAwesome"/>
              </a:rPr>
              <a:t> </a:t>
            </a:r>
            <a:r>
              <a:rPr lang="fi-FI" dirty="0" smtClean="0">
                <a:solidFill>
                  <a:schemeClr val="tx1">
                    <a:lumMod val="50000"/>
                    <a:lumOff val="50000"/>
                  </a:schemeClr>
                </a:solidFill>
                <a:latin typeface="FontAwesome"/>
              </a:rPr>
              <a:t></a:t>
            </a:r>
            <a:endParaRPr lang="fi-FI" sz="1100" dirty="0">
              <a:solidFill>
                <a:schemeClr val="tx1">
                  <a:lumMod val="50000"/>
                  <a:lumOff val="50000"/>
                </a:schemeClr>
              </a:solidFill>
            </a:endParaRPr>
          </a:p>
        </p:txBody>
      </p:sp>
      <p:cxnSp>
        <p:nvCxnSpPr>
          <p:cNvPr id="9" name="Straight Connector 8"/>
          <p:cNvCxnSpPr/>
          <p:nvPr/>
        </p:nvCxnSpPr>
        <p:spPr>
          <a:xfrm>
            <a:off x="6899873" y="12573000"/>
            <a:ext cx="1134" cy="906440"/>
          </a:xfrm>
          <a:prstGeom prst="lin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0" name="Rectangle 209"/>
          <p:cNvSpPr/>
          <p:nvPr/>
        </p:nvSpPr>
        <p:spPr>
          <a:xfrm>
            <a:off x="7002702" y="12979654"/>
            <a:ext cx="548548" cy="261610"/>
          </a:xfrm>
          <a:prstGeom prst="rect">
            <a:avLst/>
          </a:prstGeom>
        </p:spPr>
        <p:txBody>
          <a:bodyPr wrap="none">
            <a:spAutoFit/>
          </a:bodyPr>
          <a:lstStyle/>
          <a:p>
            <a:r>
              <a:rPr lang="en-US" sz="1100" dirty="0" smtClean="0">
                <a:solidFill>
                  <a:schemeClr val="tx1">
                    <a:lumMod val="75000"/>
                    <a:lumOff val="25000"/>
                  </a:schemeClr>
                </a:solidFill>
              </a:rPr>
              <a:t>Share:</a:t>
            </a:r>
            <a:endParaRPr lang="en-US" sz="1100" b="1" dirty="0">
              <a:solidFill>
                <a:schemeClr val="bg1">
                  <a:lumMod val="65000"/>
                </a:schemeClr>
              </a:solidFill>
            </a:endParaRPr>
          </a:p>
        </p:txBody>
      </p:sp>
      <p:pic>
        <p:nvPicPr>
          <p:cNvPr id="215" name="Picture 8" descr="https://dev.raynforest.com/dist/img/twitter-sm-icon.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65831"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4" descr="https://dev.raynforest.com/dist/img/fb-sm-icon.pn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62080"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47" name="Picture 10" descr="https://dev.raynforest.com/dist/img/google-sm-icon.pn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658329"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48" name="Picture 18" descr="https://dev.raynforest.com/dist/img/pinterest-sm-icon.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954578"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sp>
        <p:nvSpPr>
          <p:cNvPr id="254" name="Rounded Rectangle 253"/>
          <p:cNvSpPr/>
          <p:nvPr/>
        </p:nvSpPr>
        <p:spPr>
          <a:xfrm>
            <a:off x="9741110" y="12712169"/>
            <a:ext cx="381000" cy="219456"/>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YES</a:t>
            </a:r>
          </a:p>
        </p:txBody>
      </p:sp>
      <p:sp>
        <p:nvSpPr>
          <p:cNvPr id="256" name="Rounded Rectangle 255"/>
          <p:cNvSpPr/>
          <p:nvPr/>
        </p:nvSpPr>
        <p:spPr>
          <a:xfrm>
            <a:off x="10173496" y="12712169"/>
            <a:ext cx="381000" cy="219456"/>
          </a:xfrm>
          <a:prstGeom prst="roundRect">
            <a:avLst>
              <a:gd name="adj" fmla="val 5729"/>
            </a:avLst>
          </a:prstGeom>
          <a:gradFill flip="none" rotWithShape="1">
            <a:gsLst>
              <a:gs pos="0">
                <a:srgbClr val="592219"/>
              </a:gs>
              <a:gs pos="23000">
                <a:srgbClr val="833C29"/>
              </a:gs>
              <a:gs pos="100000">
                <a:srgbClr val="AB4A37"/>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NO</a:t>
            </a:r>
          </a:p>
        </p:txBody>
      </p:sp>
      <p:sp>
        <p:nvSpPr>
          <p:cNvPr id="257" name="Rectangle 256"/>
          <p:cNvSpPr/>
          <p:nvPr/>
        </p:nvSpPr>
        <p:spPr>
          <a:xfrm>
            <a:off x="7012227" y="12459447"/>
            <a:ext cx="1077539" cy="430887"/>
          </a:xfrm>
          <a:prstGeom prst="rect">
            <a:avLst/>
          </a:prstGeom>
        </p:spPr>
        <p:txBody>
          <a:bodyPr wrap="none">
            <a:spAutoFit/>
          </a:bodyPr>
          <a:lstStyle/>
          <a:p>
            <a:r>
              <a:rPr lang="en-US" sz="1100" dirty="0" smtClean="0">
                <a:solidFill>
                  <a:schemeClr val="tx1">
                    <a:lumMod val="75000"/>
                    <a:lumOff val="25000"/>
                  </a:schemeClr>
                </a:solidFill>
              </a:rPr>
              <a:t>Advice Helpful?</a:t>
            </a:r>
          </a:p>
          <a:p>
            <a:r>
              <a:rPr lang="en-US" sz="1100" u="sng" dirty="0" smtClean="0">
                <a:solidFill>
                  <a:schemeClr val="accent3">
                    <a:lumMod val="50000"/>
                  </a:schemeClr>
                </a:solidFill>
              </a:rPr>
              <a:t>Yes </a:t>
            </a:r>
            <a:r>
              <a:rPr lang="en-US" sz="1100" dirty="0" smtClean="0">
                <a:solidFill>
                  <a:schemeClr val="tx1">
                    <a:lumMod val="75000"/>
                    <a:lumOff val="25000"/>
                  </a:schemeClr>
                </a:solidFill>
              </a:rPr>
              <a:t>  |   </a:t>
            </a:r>
            <a:r>
              <a:rPr lang="en-US" sz="1100" u="sng" dirty="0" smtClean="0">
                <a:solidFill>
                  <a:schemeClr val="accent2">
                    <a:lumMod val="50000"/>
                  </a:schemeClr>
                </a:solidFill>
              </a:rPr>
              <a:t>No</a:t>
            </a:r>
            <a:endParaRPr lang="en-US" sz="1100" u="sng" dirty="0">
              <a:solidFill>
                <a:schemeClr val="accent2">
                  <a:lumMod val="50000"/>
                </a:schemeClr>
              </a:solidFill>
            </a:endParaRPr>
          </a:p>
        </p:txBody>
      </p:sp>
      <p:sp>
        <p:nvSpPr>
          <p:cNvPr id="258" name="Chevron 257"/>
          <p:cNvSpPr/>
          <p:nvPr/>
        </p:nvSpPr>
        <p:spPr>
          <a:xfrm>
            <a:off x="4286812" y="3932130"/>
            <a:ext cx="89606" cy="137160"/>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49" name="Picture 24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984281" y="3836103"/>
            <a:ext cx="339419" cy="351431"/>
          </a:xfrm>
          <a:prstGeom prst="ellipse">
            <a:avLst/>
          </a:prstGeom>
          <a:gradFill flip="none" rotWithShape="1">
            <a:gsLst>
              <a:gs pos="0">
                <a:schemeClr val="accent3"/>
              </a:gs>
              <a:gs pos="100000">
                <a:srgbClr val="83A73B"/>
              </a:gs>
            </a:gsLst>
            <a:lin ang="16200000" scaled="1"/>
            <a:tileRect/>
          </a:gradFill>
          <a:ln w="12700">
            <a:noFill/>
          </a:ln>
        </p:spPr>
      </p:pic>
      <p:sp>
        <p:nvSpPr>
          <p:cNvPr id="250" name="TextBox 249"/>
          <p:cNvSpPr txBox="1"/>
          <p:nvPr/>
        </p:nvSpPr>
        <p:spPr>
          <a:xfrm>
            <a:off x="7215742" y="8382000"/>
            <a:ext cx="1142481" cy="261610"/>
          </a:xfrm>
          <a:prstGeom prst="rect">
            <a:avLst/>
          </a:prstGeom>
          <a:noFill/>
        </p:spPr>
        <p:txBody>
          <a:bodyPr wrap="square" rtlCol="0">
            <a:spAutoFit/>
          </a:bodyPr>
          <a:lstStyle/>
          <a:p>
            <a:r>
              <a:rPr lang="en-US" sz="1100" b="1" dirty="0" smtClean="0">
                <a:solidFill>
                  <a:schemeClr val="accent6">
                    <a:lumMod val="75000"/>
                  </a:schemeClr>
                </a:solidFill>
              </a:rPr>
              <a:t>Click</a:t>
            </a:r>
            <a:endParaRPr lang="en-US" sz="1100" dirty="0">
              <a:solidFill>
                <a:schemeClr val="tx1">
                  <a:lumMod val="75000"/>
                  <a:lumOff val="25000"/>
                </a:schemeClr>
              </a:solidFill>
            </a:endParaRPr>
          </a:p>
        </p:txBody>
      </p:sp>
      <p:sp>
        <p:nvSpPr>
          <p:cNvPr id="251" name="Rectangle 250"/>
          <p:cNvSpPr/>
          <p:nvPr/>
        </p:nvSpPr>
        <p:spPr>
          <a:xfrm>
            <a:off x="-2057400" y="777196"/>
            <a:ext cx="1878574"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Product Search</a:t>
            </a:r>
            <a:endParaRPr lang="en-US" dirty="0"/>
          </a:p>
        </p:txBody>
      </p:sp>
      <p:sp>
        <p:nvSpPr>
          <p:cNvPr id="252" name="Rectangle 251"/>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TextBox 252"/>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259" name="Picture 258"/>
          <p:cNvPicPr>
            <a:picLocks noChangeAspect="1"/>
          </p:cNvPicPr>
          <p:nvPr/>
        </p:nvPicPr>
        <p:blipFill rotWithShape="1">
          <a:blip r:embed="rId24"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261" name="TextBox 260"/>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263" name="Rectangle 262"/>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264" name="Rectangle 263"/>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265" name="Straight Connector 264"/>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7"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8" name="Rectangle 267"/>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Rectangle 268"/>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1" name="Round Same Side Corner Rectangle 270"/>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TextBox 273"/>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275"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Rounded Rectangle 277"/>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9" name="TextBox 278"/>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280" name="Group 279"/>
          <p:cNvGrpSpPr/>
          <p:nvPr/>
        </p:nvGrpSpPr>
        <p:grpSpPr>
          <a:xfrm>
            <a:off x="7349079" y="641686"/>
            <a:ext cx="14626" cy="347472"/>
            <a:chOff x="3863549" y="590660"/>
            <a:chExt cx="14626" cy="425400"/>
          </a:xfrm>
        </p:grpSpPr>
        <p:cxnSp>
          <p:nvCxnSpPr>
            <p:cNvPr id="281" name="Straight Connector 280"/>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p:nvGrpSpPr>
        <p:grpSpPr>
          <a:xfrm>
            <a:off x="1771372" y="642701"/>
            <a:ext cx="14626" cy="347472"/>
            <a:chOff x="3863549" y="590660"/>
            <a:chExt cx="14626" cy="425400"/>
          </a:xfrm>
        </p:grpSpPr>
        <p:cxnSp>
          <p:nvCxnSpPr>
            <p:cNvPr id="290" name="Straight Connector 289"/>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2" name="Rounded Rectangle 291"/>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ounded Rectangle 292"/>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94" name="TextBox 293"/>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295" name="Straight Connector 294"/>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6" name="TextBox 295"/>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298" name="Rectangle 297"/>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9" name="Picture 298"/>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pic>
        <p:nvPicPr>
          <p:cNvPr id="2050" name="Picture 2" descr="http://i01.twenga.com/sports/running-shoes/asics-gel-cumulus-13-p_732331vb.jpg"/>
          <p:cNvPicPr>
            <a:picLocks noChangeAspect="1" noChangeArrowheads="1"/>
          </p:cNvPicPr>
          <p:nvPr/>
        </p:nvPicPr>
        <p:blipFill>
          <a:blip r:embed="rId2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13899" y="4770911"/>
            <a:ext cx="1720258" cy="1720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0907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Rounded Rectangle 426"/>
          <p:cNvSpPr/>
          <p:nvPr/>
        </p:nvSpPr>
        <p:spPr>
          <a:xfrm>
            <a:off x="2714706" y="8839574"/>
            <a:ext cx="5885652" cy="4800225"/>
          </a:xfrm>
          <a:prstGeom prst="roundRect">
            <a:avLst>
              <a:gd name="adj" fmla="val 2463"/>
            </a:avLst>
          </a:prstGeom>
          <a:solidFill>
            <a:srgbClr val="EEEEEE"/>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425" name="Rounded Rectangle 424"/>
          <p:cNvSpPr/>
          <p:nvPr/>
        </p:nvSpPr>
        <p:spPr>
          <a:xfrm>
            <a:off x="2765073" y="8888344"/>
            <a:ext cx="5776792" cy="4680829"/>
          </a:xfrm>
          <a:prstGeom prst="roundRect">
            <a:avLst>
              <a:gd name="adj" fmla="val 1472"/>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6"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7685544" y="13330415"/>
            <a:ext cx="762000" cy="44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215800" y="1219199"/>
            <a:ext cx="1943395" cy="5943601"/>
          </a:xfrm>
          <a:prstGeom prst="roundRect">
            <a:avLst>
              <a:gd name="adj" fmla="val 2463"/>
            </a:avLst>
          </a:prstGeom>
          <a:solidFill>
            <a:srgbClr val="EEEEEE"/>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26" name="TextBox 225"/>
          <p:cNvSpPr txBox="1"/>
          <p:nvPr/>
        </p:nvSpPr>
        <p:spPr>
          <a:xfrm>
            <a:off x="269755" y="1295400"/>
            <a:ext cx="1787645" cy="5924699"/>
          </a:xfrm>
          <a:prstGeom prst="rect">
            <a:avLst/>
          </a:prstGeom>
          <a:noFill/>
        </p:spPr>
        <p:txBody>
          <a:bodyPr wrap="square" rtlCol="0">
            <a:spAutoFit/>
          </a:bodyPr>
          <a:lstStyle/>
          <a:p>
            <a:r>
              <a:rPr lang="en-US" sz="1400" b="1" dirty="0" smtClean="0">
                <a:solidFill>
                  <a:schemeClr val="tx1">
                    <a:lumMod val="75000"/>
                    <a:lumOff val="25000"/>
                  </a:schemeClr>
                </a:solidFill>
              </a:rPr>
              <a:t>150 PRODUCTS</a:t>
            </a:r>
          </a:p>
          <a:p>
            <a:r>
              <a:rPr lang="en-US" sz="1050" dirty="0" smtClean="0">
                <a:solidFill>
                  <a:schemeClr val="tx1">
                    <a:lumMod val="75000"/>
                    <a:lumOff val="25000"/>
                  </a:schemeClr>
                </a:solidFill>
              </a:rPr>
              <a:t>30 RECOMMENDATIONS</a:t>
            </a:r>
          </a:p>
          <a:p>
            <a:endParaRPr lang="en-US" sz="1050" dirty="0">
              <a:solidFill>
                <a:schemeClr val="tx1">
                  <a:lumMod val="75000"/>
                  <a:lumOff val="25000"/>
                </a:schemeClr>
              </a:solidFill>
            </a:endParaRPr>
          </a:p>
          <a:p>
            <a:r>
              <a:rPr lang="en-US" sz="1100" b="1" i="1" dirty="0" smtClean="0">
                <a:solidFill>
                  <a:schemeClr val="tx1">
                    <a:lumMod val="65000"/>
                    <a:lumOff val="35000"/>
                  </a:schemeClr>
                </a:solidFill>
              </a:rPr>
              <a:t>SPORT                                   </a:t>
            </a:r>
            <a:r>
              <a:rPr lang="en-US" sz="1400" dirty="0" smtClean="0">
                <a:solidFill>
                  <a:schemeClr val="tx1">
                    <a:lumMod val="65000"/>
                    <a:lumOff val="35000"/>
                  </a:schemeClr>
                </a:solidFill>
              </a:rPr>
              <a:t>+</a:t>
            </a:r>
          </a:p>
          <a:p>
            <a:endParaRPr lang="en-US" sz="1400" dirty="0">
              <a:solidFill>
                <a:schemeClr val="tx1">
                  <a:lumMod val="65000"/>
                  <a:lumOff val="35000"/>
                </a:schemeClr>
              </a:solidFill>
            </a:endParaRPr>
          </a:p>
          <a:p>
            <a:endParaRPr lang="en-US" sz="1400" dirty="0" smtClean="0">
              <a:solidFill>
                <a:schemeClr val="tx1">
                  <a:lumMod val="65000"/>
                  <a:lumOff val="35000"/>
                </a:schemeClr>
              </a:solidFill>
            </a:endParaRPr>
          </a:p>
          <a:p>
            <a:r>
              <a:rPr lang="en-US" sz="500" b="1" i="1" dirty="0" smtClean="0">
                <a:solidFill>
                  <a:schemeClr val="tx1">
                    <a:lumMod val="65000"/>
                    <a:lumOff val="35000"/>
                  </a:schemeClr>
                </a:solidFill>
              </a:rPr>
              <a:t/>
            </a:r>
            <a:br>
              <a:rPr lang="en-US" sz="500" b="1" i="1" dirty="0" smtClean="0">
                <a:solidFill>
                  <a:schemeClr val="tx1">
                    <a:lumMod val="65000"/>
                    <a:lumOff val="35000"/>
                  </a:schemeClr>
                </a:solidFill>
              </a:rPr>
            </a:br>
            <a:r>
              <a:rPr lang="en-US" sz="1100" b="1" i="1" dirty="0" smtClean="0">
                <a:solidFill>
                  <a:schemeClr val="tx1">
                    <a:lumMod val="65000"/>
                    <a:lumOff val="35000"/>
                  </a:schemeClr>
                </a:solidFill>
              </a:rPr>
              <a:t>CATEGORY                           </a:t>
            </a:r>
            <a:r>
              <a:rPr lang="en-US" sz="1400" dirty="0" smtClean="0">
                <a:solidFill>
                  <a:schemeClr val="tx1">
                    <a:lumMod val="65000"/>
                    <a:lumOff val="35000"/>
                  </a:schemeClr>
                </a:solidFill>
              </a:rPr>
              <a:t>+</a:t>
            </a:r>
          </a:p>
          <a:p>
            <a:endParaRPr lang="en-US" sz="1400" dirty="0">
              <a:solidFill>
                <a:schemeClr val="tx1">
                  <a:lumMod val="65000"/>
                  <a:lumOff val="35000"/>
                </a:schemeClr>
              </a:solidFill>
            </a:endParaRPr>
          </a:p>
          <a:p>
            <a:r>
              <a:rPr lang="en-US" sz="1400" dirty="0" smtClean="0">
                <a:solidFill>
                  <a:schemeClr val="tx1">
                    <a:lumMod val="65000"/>
                    <a:lumOff val="35000"/>
                  </a:schemeClr>
                </a:solidFill>
              </a:rPr>
              <a:t/>
            </a:r>
            <a:br>
              <a:rPr lang="en-US" sz="1400" dirty="0" smtClean="0">
                <a:solidFill>
                  <a:schemeClr val="tx1">
                    <a:lumMod val="65000"/>
                    <a:lumOff val="35000"/>
                  </a:schemeClr>
                </a:solidFill>
              </a:rPr>
            </a:br>
            <a:endParaRPr lang="en-US" sz="500" dirty="0" smtClean="0">
              <a:solidFill>
                <a:schemeClr val="tx1">
                  <a:lumMod val="65000"/>
                  <a:lumOff val="35000"/>
                </a:schemeClr>
              </a:solidFill>
            </a:endParaRPr>
          </a:p>
          <a:p>
            <a:r>
              <a:rPr lang="en-US" sz="1100" b="1" i="1" dirty="0" smtClean="0">
                <a:solidFill>
                  <a:schemeClr val="tx1">
                    <a:lumMod val="65000"/>
                    <a:lumOff val="35000"/>
                  </a:schemeClr>
                </a:solidFill>
              </a:rPr>
              <a:t>PRICE</a:t>
            </a:r>
          </a:p>
          <a:p>
            <a:r>
              <a:rPr lang="en-US" sz="1100" i="1" dirty="0" smtClean="0">
                <a:solidFill>
                  <a:schemeClr val="tx1">
                    <a:lumMod val="65000"/>
                    <a:lumOff val="35000"/>
                  </a:schemeClr>
                </a:solidFill>
              </a:rPr>
              <a:t>Under </a:t>
            </a:r>
            <a:r>
              <a:rPr lang="en-US" sz="1100" i="1" dirty="0">
                <a:solidFill>
                  <a:schemeClr val="tx1">
                    <a:lumMod val="65000"/>
                    <a:lumOff val="35000"/>
                  </a:schemeClr>
                </a:solidFill>
              </a:rPr>
              <a:t>$25</a:t>
            </a:r>
          </a:p>
          <a:p>
            <a:r>
              <a:rPr lang="en-US" sz="1100" i="1" dirty="0">
                <a:solidFill>
                  <a:schemeClr val="tx1">
                    <a:lumMod val="65000"/>
                    <a:lumOff val="35000"/>
                  </a:schemeClr>
                </a:solidFill>
              </a:rPr>
              <a:t>$25 to $50</a:t>
            </a:r>
          </a:p>
          <a:p>
            <a:r>
              <a:rPr lang="en-US" sz="1100" i="1" dirty="0">
                <a:solidFill>
                  <a:schemeClr val="tx1">
                    <a:lumMod val="65000"/>
                    <a:lumOff val="35000"/>
                  </a:schemeClr>
                </a:solidFill>
              </a:rPr>
              <a:t>$50 to $100</a:t>
            </a:r>
          </a:p>
          <a:p>
            <a:r>
              <a:rPr lang="en-US" sz="1100" i="1" dirty="0">
                <a:solidFill>
                  <a:schemeClr val="tx1">
                    <a:lumMod val="65000"/>
                    <a:lumOff val="35000"/>
                  </a:schemeClr>
                </a:solidFill>
              </a:rPr>
              <a:t>$100 to $200</a:t>
            </a:r>
          </a:p>
          <a:p>
            <a:r>
              <a:rPr lang="en-US" sz="1100" i="1" dirty="0">
                <a:solidFill>
                  <a:schemeClr val="tx1">
                    <a:lumMod val="65000"/>
                    <a:lumOff val="35000"/>
                  </a:schemeClr>
                </a:solidFill>
              </a:rPr>
              <a:t>$200 &amp; Above</a:t>
            </a:r>
            <a:endParaRPr lang="en-US" sz="1100" i="1" dirty="0" smtClean="0">
              <a:solidFill>
                <a:schemeClr val="tx1">
                  <a:lumMod val="65000"/>
                  <a:lumOff val="35000"/>
                </a:schemeClr>
              </a:solidFill>
            </a:endParaRPr>
          </a:p>
          <a:p>
            <a:endParaRPr lang="en-US" sz="1100" b="1" i="1" dirty="0">
              <a:solidFill>
                <a:schemeClr val="tx1">
                  <a:lumMod val="65000"/>
                  <a:lumOff val="35000"/>
                </a:schemeClr>
              </a:solidFill>
            </a:endParaRPr>
          </a:p>
          <a:p>
            <a:r>
              <a:rPr lang="en-US" sz="1100" b="1" i="1" dirty="0">
                <a:solidFill>
                  <a:schemeClr val="tx1">
                    <a:lumMod val="65000"/>
                    <a:lumOff val="35000"/>
                  </a:schemeClr>
                </a:solidFill>
              </a:rPr>
              <a:t>Brand</a:t>
            </a:r>
          </a:p>
          <a:p>
            <a:pPr marL="171450" indent="-171450">
              <a:buFont typeface="FontAwesome" pitchFamily="2" charset="0"/>
              <a:buChar char=""/>
            </a:pPr>
            <a:r>
              <a:rPr lang="en-US" sz="1100" i="1" dirty="0" smtClean="0">
                <a:solidFill>
                  <a:schemeClr val="tx1">
                    <a:lumMod val="65000"/>
                    <a:lumOff val="35000"/>
                  </a:schemeClr>
                </a:solidFill>
              </a:rPr>
              <a:t>ASICS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Crocs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Converse</a:t>
            </a:r>
            <a:endParaRPr lang="en-US" sz="1100" i="1" dirty="0">
              <a:solidFill>
                <a:schemeClr val="tx1">
                  <a:lumMod val="65000"/>
                  <a:lumOff val="35000"/>
                </a:schemeClr>
              </a:solidFill>
            </a:endParaRPr>
          </a:p>
          <a:p>
            <a:pPr marL="171450" indent="-171450">
              <a:buFont typeface="FontAwesome" pitchFamily="2" charset="0"/>
              <a:buChar char=""/>
            </a:pPr>
            <a:r>
              <a:rPr lang="en-US" sz="1100" i="1" dirty="0">
                <a:solidFill>
                  <a:schemeClr val="tx1">
                    <a:lumMod val="65000"/>
                    <a:lumOff val="35000"/>
                  </a:schemeClr>
                </a:solidFill>
              </a:rPr>
              <a:t>New </a:t>
            </a:r>
            <a:r>
              <a:rPr lang="en-US" sz="1100" i="1" dirty="0" smtClean="0">
                <a:solidFill>
                  <a:schemeClr val="tx1">
                    <a:lumMod val="65000"/>
                    <a:lumOff val="35000"/>
                  </a:schemeClr>
                </a:solidFill>
              </a:rPr>
              <a:t>Balance</a:t>
            </a:r>
            <a:endParaRPr lang="en-US" sz="1100" i="1" dirty="0">
              <a:solidFill>
                <a:schemeClr val="tx1">
                  <a:lumMod val="65000"/>
                  <a:lumOff val="35000"/>
                </a:schemeClr>
              </a:solidFill>
            </a:endParaRPr>
          </a:p>
          <a:p>
            <a:pPr marL="171450" indent="-171450">
              <a:buFont typeface="FontAwesome" pitchFamily="2" charset="0"/>
              <a:buChar char=""/>
            </a:pPr>
            <a:r>
              <a:rPr lang="en-US" sz="1100" i="1" dirty="0" err="1" smtClean="0">
                <a:solidFill>
                  <a:schemeClr val="tx1">
                    <a:lumMod val="65000"/>
                    <a:lumOff val="35000"/>
                  </a:schemeClr>
                </a:solidFill>
              </a:rPr>
              <a:t>Skechers</a:t>
            </a:r>
            <a:endParaRPr lang="en-US" sz="1100" i="1" dirty="0">
              <a:solidFill>
                <a:schemeClr val="tx1">
                  <a:lumMod val="65000"/>
                  <a:lumOff val="35000"/>
                </a:schemeClr>
              </a:solidFill>
            </a:endParaRPr>
          </a:p>
          <a:p>
            <a:pPr marL="171450" indent="-171450">
              <a:buFont typeface="FontAwesome" pitchFamily="2" charset="0"/>
              <a:buChar char=""/>
            </a:pPr>
            <a:r>
              <a:rPr lang="en-US" sz="1100" i="1" dirty="0" smtClean="0">
                <a:solidFill>
                  <a:schemeClr val="tx1">
                    <a:lumMod val="65000"/>
                    <a:lumOff val="35000"/>
                  </a:schemeClr>
                </a:solidFill>
              </a:rPr>
              <a:t>Keen</a:t>
            </a:r>
            <a:endParaRPr lang="en-US" sz="1100" i="1" dirty="0">
              <a:solidFill>
                <a:schemeClr val="tx1">
                  <a:lumMod val="65000"/>
                  <a:lumOff val="35000"/>
                </a:schemeClr>
              </a:solidFill>
            </a:endParaRPr>
          </a:p>
          <a:p>
            <a:endParaRPr lang="en-US" sz="1100" b="1" i="1" dirty="0" smtClean="0">
              <a:solidFill>
                <a:schemeClr val="tx1">
                  <a:lumMod val="65000"/>
                  <a:lumOff val="35000"/>
                </a:schemeClr>
              </a:solidFill>
            </a:endParaRPr>
          </a:p>
          <a:p>
            <a:pPr>
              <a:lnSpc>
                <a:spcPct val="150000"/>
              </a:lnSpc>
            </a:pPr>
            <a:r>
              <a:rPr lang="en-US" sz="1100" b="1" i="1" dirty="0" smtClean="0">
                <a:solidFill>
                  <a:schemeClr val="tx1">
                    <a:lumMod val="65000"/>
                    <a:lumOff val="35000"/>
                  </a:schemeClr>
                </a:solidFill>
              </a:rPr>
              <a:t>MY ATHLETES                      </a:t>
            </a:r>
            <a:r>
              <a:rPr lang="en-US" sz="1100" dirty="0" smtClean="0">
                <a:solidFill>
                  <a:schemeClr val="tx1">
                    <a:lumMod val="65000"/>
                    <a:lumOff val="35000"/>
                  </a:schemeClr>
                </a:solidFill>
              </a:rPr>
              <a:t>+</a:t>
            </a:r>
            <a:br>
              <a:rPr lang="en-US" sz="1100" dirty="0" smtClean="0">
                <a:solidFill>
                  <a:schemeClr val="tx1">
                    <a:lumMod val="65000"/>
                    <a:lumOff val="35000"/>
                  </a:schemeClr>
                </a:solidFill>
              </a:rPr>
            </a:br>
            <a:r>
              <a:rPr lang="en-US" sz="400" dirty="0" smtClean="0">
                <a:solidFill>
                  <a:schemeClr val="tx1">
                    <a:lumMod val="65000"/>
                    <a:lumOff val="35000"/>
                  </a:schemeClr>
                </a:solidFill>
              </a:rPr>
              <a:t> </a:t>
            </a:r>
            <a:endParaRPr lang="en-US" sz="400" b="1" i="1" dirty="0" smtClean="0">
              <a:solidFill>
                <a:schemeClr val="tx1">
                  <a:lumMod val="65000"/>
                  <a:lumOff val="35000"/>
                </a:schemeClr>
              </a:solidFill>
            </a:endParaRPr>
          </a:p>
          <a:p>
            <a:r>
              <a:rPr lang="en-US" sz="1100" b="1" i="1" dirty="0">
                <a:solidFill>
                  <a:schemeClr val="tx1">
                    <a:lumMod val="65000"/>
                    <a:lumOff val="35000"/>
                  </a:schemeClr>
                </a:solidFill>
              </a:rPr>
              <a:t/>
            </a:r>
            <a:br>
              <a:rPr lang="en-US" sz="1100" b="1" i="1" dirty="0">
                <a:solidFill>
                  <a:schemeClr val="tx1">
                    <a:lumMod val="65000"/>
                    <a:lumOff val="35000"/>
                  </a:schemeClr>
                </a:solidFill>
              </a:rPr>
            </a:br>
            <a:endParaRPr lang="en-US" sz="500" b="1" i="1" dirty="0">
              <a:solidFill>
                <a:schemeClr val="tx1">
                  <a:lumMod val="65000"/>
                  <a:lumOff val="35000"/>
                </a:schemeClr>
              </a:solidFill>
            </a:endParaRPr>
          </a:p>
          <a:p>
            <a:r>
              <a:rPr lang="en-US" sz="1100" b="1" i="1" dirty="0" smtClean="0">
                <a:solidFill>
                  <a:schemeClr val="tx1">
                    <a:lumMod val="65000"/>
                    <a:lumOff val="35000"/>
                  </a:schemeClr>
                </a:solidFill>
              </a:rPr>
              <a:t>SUB CATEGORIES                </a:t>
            </a:r>
            <a:r>
              <a:rPr lang="en-US" sz="1400" dirty="0">
                <a:solidFill>
                  <a:schemeClr val="tx1">
                    <a:lumMod val="65000"/>
                    <a:lumOff val="35000"/>
                  </a:schemeClr>
                </a:solidFill>
              </a:rPr>
              <a:t>+</a:t>
            </a:r>
          </a:p>
          <a:p>
            <a:endParaRPr lang="en-US" sz="1100" dirty="0" smtClean="0">
              <a:solidFill>
                <a:schemeClr val="tx1">
                  <a:lumMod val="75000"/>
                  <a:lumOff val="25000"/>
                </a:schemeClr>
              </a:solidFill>
            </a:endParaRPr>
          </a:p>
          <a:p>
            <a:endParaRPr lang="en-US" sz="1050" b="1" i="1" dirty="0">
              <a:solidFill>
                <a:schemeClr val="tx1">
                  <a:lumMod val="75000"/>
                  <a:lumOff val="25000"/>
                </a:schemeClr>
              </a:solidFill>
            </a:endParaRPr>
          </a:p>
        </p:txBody>
      </p:sp>
      <p:sp>
        <p:nvSpPr>
          <p:cNvPr id="230" name="Rounded Rectangle 229"/>
          <p:cNvSpPr/>
          <p:nvPr/>
        </p:nvSpPr>
        <p:spPr>
          <a:xfrm>
            <a:off x="325362" y="2133970"/>
            <a:ext cx="1689200" cy="228600"/>
          </a:xfrm>
          <a:prstGeom prst="roundRect">
            <a:avLst>
              <a:gd name="adj" fmla="val 17557"/>
            </a:avLst>
          </a:prstGeom>
          <a:solidFill>
            <a:schemeClr val="tx1">
              <a:lumMod val="85000"/>
              <a:lumOff val="15000"/>
            </a:schemeClr>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bg1">
                    <a:lumMod val="85000"/>
                  </a:schemeClr>
                </a:solidFill>
              </a:rPr>
              <a:t>Running                             </a:t>
            </a:r>
            <a:r>
              <a:rPr lang="en-US" sz="900" dirty="0" smtClean="0">
                <a:solidFill>
                  <a:schemeClr val="bg1">
                    <a:lumMod val="85000"/>
                  </a:schemeClr>
                </a:solidFill>
                <a:latin typeface="Novecento sans wide UltraLight" pitchFamily="50" charset="0"/>
              </a:rPr>
              <a:t>X</a:t>
            </a:r>
            <a:endParaRPr lang="en-US" sz="1400" dirty="0">
              <a:solidFill>
                <a:schemeClr val="bg1">
                  <a:lumMod val="85000"/>
                </a:schemeClr>
              </a:solidFill>
              <a:latin typeface="Novecento sans wide UltraLight" pitchFamily="50" charset="0"/>
            </a:endParaRPr>
          </a:p>
        </p:txBody>
      </p:sp>
      <p:sp>
        <p:nvSpPr>
          <p:cNvPr id="231" name="Rounded Rectangle 230"/>
          <p:cNvSpPr/>
          <p:nvPr/>
        </p:nvSpPr>
        <p:spPr>
          <a:xfrm>
            <a:off x="325362" y="2862530"/>
            <a:ext cx="1689200" cy="228600"/>
          </a:xfrm>
          <a:prstGeom prst="roundRect">
            <a:avLst>
              <a:gd name="adj" fmla="val 17557"/>
            </a:avLst>
          </a:prstGeom>
          <a:solidFill>
            <a:schemeClr val="tx1">
              <a:lumMod val="85000"/>
              <a:lumOff val="15000"/>
            </a:schemeClr>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smtClean="0">
                <a:solidFill>
                  <a:schemeClr val="bg1">
                    <a:lumMod val="85000"/>
                  </a:schemeClr>
                </a:solidFill>
              </a:rPr>
              <a:t>Shoes                                 </a:t>
            </a:r>
            <a:r>
              <a:rPr lang="en-US" sz="900" dirty="0" smtClean="0">
                <a:solidFill>
                  <a:schemeClr val="bg1">
                    <a:lumMod val="85000"/>
                  </a:schemeClr>
                </a:solidFill>
                <a:latin typeface="Novecento sans wide UltraLight" pitchFamily="50" charset="0"/>
              </a:rPr>
              <a:t>X</a:t>
            </a:r>
            <a:endParaRPr lang="en-US" sz="2800" dirty="0">
              <a:solidFill>
                <a:schemeClr val="bg1">
                  <a:lumMod val="85000"/>
                </a:schemeClr>
              </a:solidFill>
              <a:latin typeface="Novecento sans wide UltraLight" pitchFamily="50" charset="0"/>
            </a:endParaRPr>
          </a:p>
        </p:txBody>
      </p:sp>
      <p:grpSp>
        <p:nvGrpSpPr>
          <p:cNvPr id="16" name="Group 15"/>
          <p:cNvGrpSpPr/>
          <p:nvPr/>
        </p:nvGrpSpPr>
        <p:grpSpPr>
          <a:xfrm>
            <a:off x="312852" y="1764759"/>
            <a:ext cx="1749290" cy="10721"/>
            <a:chOff x="308110" y="1764759"/>
            <a:chExt cx="1749290" cy="10721"/>
          </a:xfrm>
        </p:grpSpPr>
        <p:cxnSp>
          <p:nvCxnSpPr>
            <p:cNvPr id="10" name="Straight Connector 9"/>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1" name="Group 240"/>
          <p:cNvGrpSpPr/>
          <p:nvPr/>
        </p:nvGrpSpPr>
        <p:grpSpPr>
          <a:xfrm>
            <a:off x="312852" y="2514600"/>
            <a:ext cx="1749290" cy="10721"/>
            <a:chOff x="308110" y="1764759"/>
            <a:chExt cx="1749290" cy="10721"/>
          </a:xfrm>
        </p:grpSpPr>
        <p:cxnSp>
          <p:nvCxnSpPr>
            <p:cNvPr id="242" name="Straight Connector 24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p:nvGrpSpPr>
        <p:grpSpPr>
          <a:xfrm>
            <a:off x="312852" y="3230119"/>
            <a:ext cx="1749290" cy="10721"/>
            <a:chOff x="308110" y="1764759"/>
            <a:chExt cx="1749290" cy="10721"/>
          </a:xfrm>
        </p:grpSpPr>
        <p:cxnSp>
          <p:nvCxnSpPr>
            <p:cNvPr id="245" name="Straight Connector 244"/>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p:nvGrpSpPr>
        <p:grpSpPr>
          <a:xfrm>
            <a:off x="312852" y="6428878"/>
            <a:ext cx="1749290" cy="10721"/>
            <a:chOff x="308110" y="1764759"/>
            <a:chExt cx="1749290" cy="10721"/>
          </a:xfrm>
        </p:grpSpPr>
        <p:cxnSp>
          <p:nvCxnSpPr>
            <p:cNvPr id="262" name="Straight Connector 26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76" name="Group 275"/>
          <p:cNvGrpSpPr/>
          <p:nvPr/>
        </p:nvGrpSpPr>
        <p:grpSpPr>
          <a:xfrm>
            <a:off x="312852" y="4437571"/>
            <a:ext cx="1749290" cy="10721"/>
            <a:chOff x="308110" y="1764759"/>
            <a:chExt cx="1749290" cy="10721"/>
          </a:xfrm>
        </p:grpSpPr>
        <p:cxnSp>
          <p:nvCxnSpPr>
            <p:cNvPr id="277" name="Straight Connector 276"/>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20" name="Group 319"/>
          <p:cNvGrpSpPr/>
          <p:nvPr/>
        </p:nvGrpSpPr>
        <p:grpSpPr>
          <a:xfrm>
            <a:off x="312852" y="5774323"/>
            <a:ext cx="1749290" cy="10721"/>
            <a:chOff x="308110" y="1764759"/>
            <a:chExt cx="1749290" cy="10721"/>
          </a:xfrm>
        </p:grpSpPr>
        <p:cxnSp>
          <p:nvCxnSpPr>
            <p:cNvPr id="321" name="Straight Connector 320"/>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259621" y="6309658"/>
            <a:ext cx="1770971" cy="701963"/>
            <a:chOff x="243299" y="5775037"/>
            <a:chExt cx="1770971" cy="701963"/>
          </a:xfrm>
        </p:grpSpPr>
        <p:sp>
          <p:nvSpPr>
            <p:cNvPr id="329" name="Rounded Rectangle 328"/>
            <p:cNvSpPr/>
            <p:nvPr/>
          </p:nvSpPr>
          <p:spPr>
            <a:xfrm>
              <a:off x="325070" y="5775037"/>
              <a:ext cx="1689200" cy="701963"/>
            </a:xfrm>
            <a:prstGeom prst="roundRect">
              <a:avLst>
                <a:gd name="adj" fmla="val 7726"/>
              </a:avLst>
            </a:prstGeom>
            <a:gradFill>
              <a:gsLst>
                <a:gs pos="20000">
                  <a:schemeClr val="bg1">
                    <a:lumMod val="85000"/>
                  </a:schemeClr>
                </a:gs>
                <a:gs pos="58000">
                  <a:schemeClr val="bg1">
                    <a:lumMod val="85000"/>
                  </a:schemeClr>
                </a:gs>
                <a:gs pos="100000">
                  <a:schemeClr val="bg1">
                    <a:lumMod val="75000"/>
                  </a:schemeClr>
                </a:gs>
              </a:gsLst>
              <a:lin ang="5400000" scaled="0"/>
            </a:gra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4" name="Picture 5" descr="RUNN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299" y="5775037"/>
              <a:ext cx="937559" cy="625039"/>
            </a:xfrm>
            <a:prstGeom prst="rect">
              <a:avLst/>
            </a:prstGeom>
            <a:noFill/>
            <a:extLst>
              <a:ext uri="{909E8E84-426E-40DD-AFC4-6F175D3DCCD1}">
                <a14:hiddenFill xmlns:a14="http://schemas.microsoft.com/office/drawing/2010/main">
                  <a:solidFill>
                    <a:srgbClr val="FFFFFF"/>
                  </a:solidFill>
                </a14:hiddenFill>
              </a:ext>
            </a:extLst>
          </p:spPr>
        </p:pic>
        <p:sp>
          <p:nvSpPr>
            <p:cNvPr id="330" name="TextBox 329"/>
            <p:cNvSpPr txBox="1"/>
            <p:nvPr/>
          </p:nvSpPr>
          <p:spPr>
            <a:xfrm>
              <a:off x="910436" y="5850150"/>
              <a:ext cx="1033249" cy="523220"/>
            </a:xfrm>
            <a:prstGeom prst="rect">
              <a:avLst/>
            </a:prstGeom>
            <a:noFill/>
          </p:spPr>
          <p:txBody>
            <a:bodyPr wrap="square" rtlCol="0">
              <a:spAutoFit/>
            </a:bodyPr>
            <a:lstStyle/>
            <a:p>
              <a:r>
                <a:rPr lang="en-US" sz="1400" dirty="0" smtClean="0">
                  <a:solidFill>
                    <a:schemeClr val="tx1">
                      <a:lumMod val="75000"/>
                      <a:lumOff val="25000"/>
                    </a:schemeClr>
                  </a:solidFill>
                </a:rPr>
                <a:t>SEARCH BY</a:t>
              </a:r>
            </a:p>
            <a:p>
              <a:r>
                <a:rPr lang="en-US" sz="1400" b="1" dirty="0" smtClean="0">
                  <a:solidFill>
                    <a:schemeClr val="tx1">
                      <a:lumMod val="75000"/>
                      <a:lumOff val="25000"/>
                    </a:schemeClr>
                  </a:solidFill>
                </a:rPr>
                <a:t>ATHLETE</a:t>
              </a:r>
            </a:p>
          </p:txBody>
        </p:sp>
      </p:grpSp>
      <p:pic>
        <p:nvPicPr>
          <p:cNvPr id="17" name="Picture 4" descr="http://images.nike.com/is/image/DotCom/pwp_sheet?$NIKE_PWPx3$&amp;$img0=630856_007&amp;$img1=630856_400"/>
          <p:cNvPicPr>
            <a:picLocks noChangeAspect="1" noChangeArrowheads="1"/>
          </p:cNvPicPr>
          <p:nvPr/>
        </p:nvPicPr>
        <p:blipFill rotWithShape="1">
          <a:blip r:embed="rId5">
            <a:extLst>
              <a:ext uri="{28A0092B-C50C-407E-A947-70E740481C1C}">
                <a14:useLocalDpi xmlns:a14="http://schemas.microsoft.com/office/drawing/2010/main" val="0"/>
              </a:ext>
            </a:extLst>
          </a:blip>
          <a:srcRect t="25162" r="66555" b="22051"/>
          <a:stretch/>
        </p:blipFill>
        <p:spPr bwMode="auto">
          <a:xfrm>
            <a:off x="4743277" y="1567610"/>
            <a:ext cx="1820384" cy="957711"/>
          </a:xfrm>
          <a:prstGeom prst="rect">
            <a:avLst/>
          </a:prstGeom>
          <a:noFill/>
          <a:extLst>
            <a:ext uri="{909E8E84-426E-40DD-AFC4-6F175D3DCCD1}">
              <a14:hiddenFill xmlns:a14="http://schemas.microsoft.com/office/drawing/2010/main">
                <a:solidFill>
                  <a:srgbClr val="FFFFFF"/>
                </a:solidFill>
              </a14:hiddenFill>
            </a:ext>
          </a:extLst>
        </p:spPr>
      </p:pic>
      <p:sp>
        <p:nvSpPr>
          <p:cNvPr id="357" name="TextBox 356"/>
          <p:cNvSpPr txBox="1"/>
          <p:nvPr/>
        </p:nvSpPr>
        <p:spPr>
          <a:xfrm>
            <a:off x="10134600" y="1434643"/>
            <a:ext cx="6029883" cy="430887"/>
          </a:xfrm>
          <a:prstGeom prst="rect">
            <a:avLst/>
          </a:prstGeom>
          <a:noFill/>
        </p:spPr>
        <p:txBody>
          <a:bodyPr wrap="square" rtlCol="0">
            <a:spAutoFit/>
          </a:bodyPr>
          <a:lstStyle/>
          <a:p>
            <a:r>
              <a:rPr lang="en-US" sz="1100" b="1" dirty="0">
                <a:solidFill>
                  <a:schemeClr val="accent6">
                    <a:lumMod val="75000"/>
                  </a:schemeClr>
                </a:solidFill>
              </a:rPr>
              <a:t>ATHLETE RECOMMENDED    </a:t>
            </a:r>
            <a:r>
              <a:rPr lang="en-US" sz="1100" b="1" dirty="0" smtClean="0">
                <a:solidFill>
                  <a:schemeClr val="accent6">
                    <a:lumMod val="75000"/>
                  </a:schemeClr>
                </a:solidFill>
              </a:rPr>
              <a:t>    </a:t>
            </a:r>
            <a:r>
              <a:rPr lang="en-US" sz="1100" b="1" dirty="0" smtClean="0">
                <a:solidFill>
                  <a:schemeClr val="tx1">
                    <a:lumMod val="75000"/>
                    <a:lumOff val="25000"/>
                  </a:schemeClr>
                </a:solidFill>
              </a:rPr>
              <a:t>COMMUNITY APPROVED         PRICE $-$$     PRICE $$-$     VIEW ALL</a:t>
            </a:r>
          </a:p>
          <a:p>
            <a:r>
              <a:rPr lang="en-US" sz="1100" dirty="0">
                <a:solidFill>
                  <a:schemeClr val="tx1">
                    <a:lumMod val="75000"/>
                    <a:lumOff val="25000"/>
                  </a:schemeClr>
                </a:solidFill>
              </a:rPr>
              <a:t> </a:t>
            </a:r>
            <a:r>
              <a:rPr lang="en-US" sz="1100" dirty="0" smtClean="0">
                <a:solidFill>
                  <a:schemeClr val="tx1">
                    <a:lumMod val="75000"/>
                    <a:lumOff val="25000"/>
                  </a:schemeClr>
                </a:solidFill>
              </a:rPr>
              <a:t>                    </a:t>
            </a:r>
            <a:r>
              <a:rPr lang="en-US" sz="1100" dirty="0" smtClean="0">
                <a:solidFill>
                  <a:schemeClr val="accent6">
                    <a:lumMod val="75000"/>
                  </a:schemeClr>
                </a:solidFill>
                <a:latin typeface="FontAwesome"/>
              </a:rPr>
              <a:t></a:t>
            </a:r>
            <a:r>
              <a:rPr lang="en-US" sz="1100" dirty="0" smtClean="0">
                <a:solidFill>
                  <a:schemeClr val="accent6">
                    <a:lumMod val="75000"/>
                  </a:schemeClr>
                </a:solidFill>
              </a:rPr>
              <a:t>   </a:t>
            </a:r>
            <a:r>
              <a:rPr lang="en-US" sz="1100" dirty="0" smtClean="0">
                <a:solidFill>
                  <a:schemeClr val="tx1">
                    <a:lumMod val="75000"/>
                    <a:lumOff val="25000"/>
                  </a:schemeClr>
                </a:solidFill>
              </a:rPr>
              <a:t> </a:t>
            </a:r>
            <a:endParaRPr lang="en-US" sz="1100" dirty="0">
              <a:solidFill>
                <a:schemeClr val="tx1">
                  <a:lumMod val="75000"/>
                  <a:lumOff val="25000"/>
                </a:schemeClr>
              </a:solidFill>
            </a:endParaRPr>
          </a:p>
        </p:txBody>
      </p:sp>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05071" y="1815643"/>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p:cNvGrpSpPr/>
          <p:nvPr/>
        </p:nvGrpSpPr>
        <p:grpSpPr>
          <a:xfrm>
            <a:off x="9566354" y="2996636"/>
            <a:ext cx="1928506" cy="2579806"/>
            <a:chOff x="2671577" y="2277800"/>
            <a:chExt cx="1928506" cy="2579806"/>
          </a:xfrm>
        </p:grpSpPr>
        <p:pic>
          <p:nvPicPr>
            <p:cNvPr id="356" name="Picture 355" descr="http://runblogger.com/images/2014/06/Hoka-Stinson-ATR.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95600" y="2277800"/>
              <a:ext cx="1423588" cy="842860"/>
            </a:xfrm>
            <a:prstGeom prst="rect">
              <a:avLst/>
            </a:prstGeom>
            <a:noFill/>
            <a:ln>
              <a:noFill/>
            </a:ln>
          </p:spPr>
        </p:pic>
        <p:sp>
          <p:nvSpPr>
            <p:cNvPr id="18" name="Rectangle 17"/>
            <p:cNvSpPr/>
            <p:nvPr/>
          </p:nvSpPr>
          <p:spPr>
            <a:xfrm>
              <a:off x="2671577" y="3557250"/>
              <a:ext cx="1928506" cy="1300356"/>
            </a:xfrm>
            <a:prstGeom prst="rect">
              <a:avLst/>
            </a:prstGeom>
          </p:spPr>
          <p:txBody>
            <a:bodyPr wrap="square">
              <a:spAutoFit/>
            </a:bodyPr>
            <a:lstStyle/>
            <a:p>
              <a:r>
                <a:rPr lang="en-US" sz="1000" dirty="0" smtClean="0"/>
                <a:t>5 Recommendations</a:t>
              </a:r>
              <a:br>
                <a:rPr lang="en-US" sz="1000" dirty="0" smtClean="0"/>
              </a:br>
              <a:r>
                <a:rPr lang="en-US" sz="400" dirty="0" smtClean="0"/>
                <a:t> </a:t>
              </a:r>
            </a:p>
            <a:p>
              <a:r>
                <a:rPr lang="en-US" sz="1100" b="1" dirty="0" err="1" smtClean="0"/>
                <a:t>Hoka</a:t>
              </a:r>
              <a:r>
                <a:rPr lang="en-US" sz="1100" b="1" dirty="0" smtClean="0"/>
                <a:t> </a:t>
              </a:r>
              <a:r>
                <a:rPr lang="en-US" sz="1100" b="1" dirty="0"/>
                <a:t>One </a:t>
              </a:r>
              <a:r>
                <a:rPr lang="en-US" sz="1100" b="1" dirty="0" err="1"/>
                <a:t>One</a:t>
              </a:r>
              <a:r>
                <a:rPr lang="en-US" sz="1100" b="1" dirty="0"/>
                <a:t> Men's M Stinson </a:t>
              </a:r>
              <a:r>
                <a:rPr lang="en-US" sz="1100" b="1" dirty="0" err="1" smtClean="0"/>
                <a:t>Atr</a:t>
              </a:r>
              <a:r>
                <a:rPr lang="en-US" sz="1100" b="1" dirty="0" smtClean="0"/>
                <a:t> </a:t>
              </a:r>
              <a:r>
                <a:rPr lang="en-US" sz="1100" b="1" dirty="0"/>
                <a:t>Running </a:t>
              </a:r>
              <a:r>
                <a:rPr lang="en-US" sz="1100" b="1" dirty="0" smtClean="0"/>
                <a:t>Shoe</a:t>
              </a:r>
              <a:r>
                <a:rPr lang="en-US" sz="1000" b="1" dirty="0" smtClean="0"/>
                <a:t/>
              </a:r>
              <a:br>
                <a:rPr lang="en-US" sz="1000" b="1" dirty="0" smtClean="0"/>
              </a:br>
              <a:r>
                <a:rPr lang="en-US" sz="1050" dirty="0"/>
                <a:t>by </a:t>
              </a:r>
              <a:r>
                <a:rPr lang="en-US" sz="1050" dirty="0" err="1" smtClean="0"/>
                <a:t>Hoka</a:t>
              </a:r>
              <a:r>
                <a:rPr lang="en-US" sz="1050" dirty="0" smtClean="0"/>
                <a:t> One</a:t>
              </a:r>
              <a:br>
                <a:rPr lang="en-US" sz="1050" dirty="0" smtClean="0"/>
              </a:br>
              <a:r>
                <a:rPr lang="en-US" sz="1100" strike="sngStrike" dirty="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61" name="Group 360"/>
            <p:cNvGrpSpPr/>
            <p:nvPr/>
          </p:nvGrpSpPr>
          <p:grpSpPr>
            <a:xfrm>
              <a:off x="2778936" y="3776930"/>
              <a:ext cx="1749290" cy="10721"/>
              <a:chOff x="308110" y="1764759"/>
              <a:chExt cx="1749290" cy="10721"/>
            </a:xfrm>
          </p:grpSpPr>
          <p:cxnSp>
            <p:nvCxnSpPr>
              <p:cNvPr id="362" name="Straight Connector 361"/>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3" name="Straight Connector 362"/>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364" name="Group 363"/>
          <p:cNvGrpSpPr/>
          <p:nvPr/>
        </p:nvGrpSpPr>
        <p:grpSpPr>
          <a:xfrm>
            <a:off x="11693129" y="4276086"/>
            <a:ext cx="1928506" cy="1131079"/>
            <a:chOff x="2671577" y="3557250"/>
            <a:chExt cx="1928506" cy="1131079"/>
          </a:xfrm>
        </p:grpSpPr>
        <p:sp>
          <p:nvSpPr>
            <p:cNvPr id="366" name="Rectangle 365"/>
            <p:cNvSpPr/>
            <p:nvPr/>
          </p:nvSpPr>
          <p:spPr>
            <a:xfrm>
              <a:off x="2671577" y="3557250"/>
              <a:ext cx="1928506" cy="1131079"/>
            </a:xfrm>
            <a:prstGeom prst="rect">
              <a:avLst/>
            </a:prstGeom>
          </p:spPr>
          <p:txBody>
            <a:bodyPr wrap="square">
              <a:spAutoFit/>
            </a:bodyPr>
            <a:lstStyle/>
            <a:p>
              <a:r>
                <a:rPr lang="en-US" sz="1000" dirty="0" smtClean="0"/>
                <a:t>3 Recommendations</a:t>
              </a:r>
              <a:br>
                <a:rPr lang="en-US" sz="1000" dirty="0" smtClean="0"/>
              </a:br>
              <a:r>
                <a:rPr lang="en-US" sz="400" dirty="0" smtClean="0"/>
                <a:t> </a:t>
              </a:r>
            </a:p>
            <a:p>
              <a:r>
                <a:rPr lang="en-US" sz="1100" b="1" dirty="0" smtClean="0"/>
                <a:t>Nike Free Trainer 3.0</a:t>
              </a:r>
              <a:r>
                <a:rPr lang="en-US" sz="1050" b="1" dirty="0" smtClean="0"/>
                <a:t/>
              </a:r>
              <a:br>
                <a:rPr lang="en-US" sz="1050" b="1" dirty="0" smtClean="0"/>
              </a:br>
              <a:r>
                <a:rPr lang="en-US" sz="1050" dirty="0"/>
                <a:t>by </a:t>
              </a:r>
              <a:r>
                <a:rPr lang="en-US" sz="1050" dirty="0" smtClean="0"/>
                <a:t>Nike </a:t>
              </a:r>
              <a:br>
                <a:rPr lang="en-US" sz="1050" dirty="0" smtClean="0"/>
              </a:br>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67" name="Group 366"/>
            <p:cNvGrpSpPr/>
            <p:nvPr/>
          </p:nvGrpSpPr>
          <p:grpSpPr>
            <a:xfrm>
              <a:off x="2778936" y="3776930"/>
              <a:ext cx="1749290" cy="10721"/>
              <a:chOff x="308110" y="1764759"/>
              <a:chExt cx="1749290" cy="10721"/>
            </a:xfrm>
          </p:grpSpPr>
          <p:cxnSp>
            <p:nvCxnSpPr>
              <p:cNvPr id="368" name="Straight Connector 367"/>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80" name="Rounded Rectangle 379"/>
          <p:cNvSpPr/>
          <p:nvPr/>
        </p:nvSpPr>
        <p:spPr>
          <a:xfrm>
            <a:off x="9910149" y="4022552"/>
            <a:ext cx="1013292" cy="242032"/>
          </a:xfrm>
          <a:prstGeom prst="roundRect">
            <a:avLst>
              <a:gd name="adj" fmla="val 572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1" name="Rounded Rectangle 380"/>
          <p:cNvSpPr/>
          <p:nvPr/>
        </p:nvSpPr>
        <p:spPr>
          <a:xfrm>
            <a:off x="11942474" y="3992087"/>
            <a:ext cx="1013292" cy="242032"/>
          </a:xfrm>
          <a:prstGeom prst="roundRect">
            <a:avLst>
              <a:gd name="adj" fmla="val 5729"/>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8" name="TextBox 387"/>
          <p:cNvSpPr txBox="1"/>
          <p:nvPr/>
        </p:nvSpPr>
        <p:spPr>
          <a:xfrm>
            <a:off x="3704676" y="9521362"/>
            <a:ext cx="4689555" cy="469359"/>
          </a:xfrm>
          <a:prstGeom prst="rect">
            <a:avLst/>
          </a:prstGeom>
          <a:noFill/>
        </p:spPr>
        <p:txBody>
          <a:bodyPr wrap="square" rtlCol="0">
            <a:spAutoFit/>
          </a:bodyPr>
          <a:lstStyle/>
          <a:p>
            <a:r>
              <a:rPr lang="fi-FI" sz="1200" b="1" dirty="0" smtClean="0">
                <a:solidFill>
                  <a:schemeClr val="tx1">
                    <a:lumMod val="65000"/>
                    <a:lumOff val="35000"/>
                  </a:schemeClr>
                </a:solidFill>
              </a:rPr>
              <a:t>     </a:t>
            </a:r>
            <a:r>
              <a:rPr lang="fi-FI" sz="1400" b="1" dirty="0" smtClean="0">
                <a:solidFill>
                  <a:schemeClr val="tx1">
                    <a:lumMod val="65000"/>
                    <a:lumOff val="35000"/>
                  </a:schemeClr>
                </a:solidFill>
              </a:rPr>
              <a:t>Have been riding Felt for 5 years.  Love it!”</a:t>
            </a:r>
            <a:br>
              <a:rPr lang="fi-FI" sz="1400" b="1" dirty="0" smtClean="0">
                <a:solidFill>
                  <a:schemeClr val="tx1">
                    <a:lumMod val="65000"/>
                    <a:lumOff val="35000"/>
                  </a:schemeClr>
                </a:solidFill>
              </a:rPr>
            </a:br>
            <a:r>
              <a:rPr lang="fi-FI" sz="1000" b="1" dirty="0" smtClean="0">
                <a:solidFill>
                  <a:schemeClr val="bg1">
                    <a:lumMod val="75000"/>
                  </a:schemeClr>
                </a:solidFill>
              </a:rPr>
              <a:t>June 17, 2014</a:t>
            </a:r>
            <a:endParaRPr lang="fi-FI" sz="1100" b="1" dirty="0">
              <a:solidFill>
                <a:schemeClr val="bg1">
                  <a:lumMod val="75000"/>
                </a:schemeClr>
              </a:solidFill>
            </a:endParaRPr>
          </a:p>
        </p:txBody>
      </p:sp>
      <p:pic>
        <p:nvPicPr>
          <p:cNvPr id="389"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98760"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390" name="Picture 44" descr="http://www.bicycleworldny.com/BicycleWorld/corporation/resource/Bike%20Categories/triathlon%2005_16147_TK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18786" y="11840636"/>
            <a:ext cx="695938" cy="514116"/>
          </a:xfrm>
          <a:prstGeom prst="rect">
            <a:avLst/>
          </a:prstGeom>
          <a:noFill/>
          <a:extLst>
            <a:ext uri="{909E8E84-426E-40DD-AFC4-6F175D3DCCD1}">
              <a14:hiddenFill xmlns:a14="http://schemas.microsoft.com/office/drawing/2010/main">
                <a:solidFill>
                  <a:srgbClr val="FFFFFF"/>
                </a:solidFill>
              </a14:hiddenFill>
            </a:ext>
          </a:extLst>
        </p:spPr>
      </p:pic>
      <p:sp>
        <p:nvSpPr>
          <p:cNvPr id="391" name="Rectangle 390"/>
          <p:cNvSpPr/>
          <p:nvPr/>
        </p:nvSpPr>
        <p:spPr>
          <a:xfrm>
            <a:off x="2920783" y="9472078"/>
            <a:ext cx="5473448" cy="687057"/>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3"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72522" y="9521482"/>
            <a:ext cx="297953" cy="234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5"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04012" y="9472079"/>
            <a:ext cx="470802" cy="313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98" name="Group 397"/>
          <p:cNvGrpSpPr/>
          <p:nvPr/>
        </p:nvGrpSpPr>
        <p:grpSpPr>
          <a:xfrm>
            <a:off x="2941296" y="10241899"/>
            <a:ext cx="5475722" cy="433478"/>
            <a:chOff x="2990169" y="1279367"/>
            <a:chExt cx="5475722" cy="433478"/>
          </a:xfrm>
        </p:grpSpPr>
        <p:sp>
          <p:nvSpPr>
            <p:cNvPr id="399" name="Rectangle 398"/>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Rectangle 401"/>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3" name="TextBox 402"/>
            <p:cNvSpPr txBox="1"/>
            <p:nvPr/>
          </p:nvSpPr>
          <p:spPr>
            <a:xfrm>
              <a:off x="3668446" y="1287027"/>
              <a:ext cx="4745313" cy="400110"/>
            </a:xfrm>
            <a:prstGeom prst="rect">
              <a:avLst/>
            </a:prstGeom>
            <a:noFill/>
          </p:spPr>
          <p:txBody>
            <a:bodyPr wrap="square" rtlCol="0">
              <a:spAutoFit/>
            </a:bodyPr>
            <a:lstStyle/>
            <a:p>
              <a:r>
                <a:rPr lang="en-US" sz="1000" dirty="0" smtClean="0">
                  <a:solidFill>
                    <a:schemeClr val="bg1">
                      <a:lumMod val="50000"/>
                    </a:schemeClr>
                  </a:solidFill>
                </a:rPr>
                <a:t>“I've </a:t>
              </a:r>
              <a:r>
                <a:rPr lang="en-US" sz="1000" dirty="0">
                  <a:solidFill>
                    <a:schemeClr val="bg1">
                      <a:lumMod val="50000"/>
                    </a:schemeClr>
                  </a:solidFill>
                </a:rPr>
                <a:t>been riding my trusty my bike for the past two, almost three years. I'm not a BAD climber, but I'm not a good one either. I'm best on rolling courses with power climbs</a:t>
              </a:r>
              <a:r>
                <a:rPr lang="en-US" sz="1000" dirty="0" smtClean="0">
                  <a:solidFill>
                    <a:schemeClr val="bg1">
                      <a:lumMod val="50000"/>
                    </a:schemeClr>
                  </a:solidFill>
                </a:rPr>
                <a:t>.”</a:t>
              </a:r>
              <a:endParaRPr lang="en-US" sz="1000" dirty="0">
                <a:solidFill>
                  <a:schemeClr val="bg1">
                    <a:lumMod val="50000"/>
                  </a:schemeClr>
                </a:solidFill>
              </a:endParaRPr>
            </a:p>
          </p:txBody>
        </p:sp>
        <p:sp>
          <p:nvSpPr>
            <p:cNvPr id="406" name="TextBox 405"/>
            <p:cNvSpPr txBox="1"/>
            <p:nvPr/>
          </p:nvSpPr>
          <p:spPr>
            <a:xfrm>
              <a:off x="2992443" y="1362656"/>
              <a:ext cx="658835"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WHY</a:t>
              </a:r>
              <a:endParaRPr lang="fi-FI" sz="1100" b="1" dirty="0">
                <a:solidFill>
                  <a:schemeClr val="bg1">
                    <a:lumMod val="75000"/>
                  </a:schemeClr>
                </a:solidFill>
              </a:endParaRPr>
            </a:p>
          </p:txBody>
        </p:sp>
      </p:grpSp>
      <p:grpSp>
        <p:nvGrpSpPr>
          <p:cNvPr id="407" name="Group 406"/>
          <p:cNvGrpSpPr/>
          <p:nvPr/>
        </p:nvGrpSpPr>
        <p:grpSpPr>
          <a:xfrm>
            <a:off x="2941296" y="10760167"/>
            <a:ext cx="5475722" cy="433478"/>
            <a:chOff x="2990169" y="1279367"/>
            <a:chExt cx="5475722" cy="433478"/>
          </a:xfrm>
        </p:grpSpPr>
        <p:sp>
          <p:nvSpPr>
            <p:cNvPr id="408" name="Rectangle 407"/>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 name="TextBox 408"/>
            <p:cNvSpPr txBox="1"/>
            <p:nvPr/>
          </p:nvSpPr>
          <p:spPr>
            <a:xfrm>
              <a:off x="2990170" y="1362656"/>
              <a:ext cx="661108"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HOW</a:t>
              </a:r>
              <a:endParaRPr lang="fi-FI" sz="1100" b="1" dirty="0">
                <a:solidFill>
                  <a:schemeClr val="bg1">
                    <a:lumMod val="75000"/>
                  </a:schemeClr>
                </a:solidFill>
              </a:endParaRPr>
            </a:p>
          </p:txBody>
        </p:sp>
        <p:sp>
          <p:nvSpPr>
            <p:cNvPr id="410" name="Rectangle 409"/>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1" name="TextBox 410"/>
            <p:cNvSpPr txBox="1"/>
            <p:nvPr/>
          </p:nvSpPr>
          <p:spPr>
            <a:xfrm>
              <a:off x="3668446" y="1287027"/>
              <a:ext cx="4745313" cy="400110"/>
            </a:xfrm>
            <a:prstGeom prst="rect">
              <a:avLst/>
            </a:prstGeom>
            <a:noFill/>
          </p:spPr>
          <p:txBody>
            <a:bodyPr wrap="square" rtlCol="0">
              <a:spAutoFit/>
            </a:bodyPr>
            <a:lstStyle/>
            <a:p>
              <a:r>
                <a:rPr lang="en-US" sz="1000" dirty="0">
                  <a:solidFill>
                    <a:schemeClr val="bg1">
                      <a:lumMod val="50000"/>
                    </a:schemeClr>
                  </a:solidFill>
                </a:rPr>
                <a:t>“I usually stay seated on my bike through there to save energy and because the bike felt so slow and hard to get moving when I'd stand up there. Not so with the Evolver! </a:t>
              </a:r>
              <a:r>
                <a:rPr lang="en-US" sz="1000" dirty="0" smtClean="0">
                  <a:solidFill>
                    <a:schemeClr val="bg1">
                      <a:lumMod val="50000"/>
                    </a:schemeClr>
                  </a:solidFill>
                </a:rPr>
                <a:t>“</a:t>
              </a:r>
              <a:endParaRPr lang="en-US" sz="1000" dirty="0">
                <a:solidFill>
                  <a:schemeClr val="bg1">
                    <a:lumMod val="50000"/>
                  </a:schemeClr>
                </a:solidFill>
              </a:endParaRPr>
            </a:p>
          </p:txBody>
        </p:sp>
      </p:grpSp>
      <p:grpSp>
        <p:nvGrpSpPr>
          <p:cNvPr id="412" name="Group 411"/>
          <p:cNvGrpSpPr/>
          <p:nvPr/>
        </p:nvGrpSpPr>
        <p:grpSpPr>
          <a:xfrm>
            <a:off x="2941296" y="11278435"/>
            <a:ext cx="5475722" cy="433478"/>
            <a:chOff x="2990169" y="1279367"/>
            <a:chExt cx="5475722" cy="433478"/>
          </a:xfrm>
        </p:grpSpPr>
        <p:sp>
          <p:nvSpPr>
            <p:cNvPr id="413" name="Rectangle 412"/>
            <p:cNvSpPr/>
            <p:nvPr/>
          </p:nvSpPr>
          <p:spPr>
            <a:xfrm>
              <a:off x="2992443" y="1282679"/>
              <a:ext cx="547344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4" name="TextBox 413"/>
            <p:cNvSpPr txBox="1"/>
            <p:nvPr/>
          </p:nvSpPr>
          <p:spPr>
            <a:xfrm>
              <a:off x="2990169" y="1362656"/>
              <a:ext cx="661107"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WHEN</a:t>
              </a:r>
              <a:endParaRPr lang="fi-FI" sz="1100" b="1" dirty="0">
                <a:solidFill>
                  <a:schemeClr val="bg1">
                    <a:lumMod val="75000"/>
                  </a:schemeClr>
                </a:solidFill>
              </a:endParaRPr>
            </a:p>
          </p:txBody>
        </p:sp>
        <p:sp>
          <p:nvSpPr>
            <p:cNvPr id="415" name="Rectangle 414"/>
            <p:cNvSpPr/>
            <p:nvPr/>
          </p:nvSpPr>
          <p:spPr>
            <a:xfrm>
              <a:off x="2990169" y="1279367"/>
              <a:ext cx="685008" cy="430166"/>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6" name="TextBox 415"/>
            <p:cNvSpPr txBox="1"/>
            <p:nvPr/>
          </p:nvSpPr>
          <p:spPr>
            <a:xfrm>
              <a:off x="3668446" y="1287027"/>
              <a:ext cx="4774658" cy="400110"/>
            </a:xfrm>
            <a:prstGeom prst="rect">
              <a:avLst/>
            </a:prstGeom>
            <a:noFill/>
          </p:spPr>
          <p:txBody>
            <a:bodyPr wrap="square" rtlCol="0">
              <a:spAutoFit/>
            </a:bodyPr>
            <a:lstStyle/>
            <a:p>
              <a:r>
                <a:rPr lang="en-US" sz="1000" dirty="0">
                  <a:solidFill>
                    <a:schemeClr val="bg1">
                      <a:lumMod val="50000"/>
                    </a:schemeClr>
                  </a:solidFill>
                </a:rPr>
                <a:t>“I rode this bike (shout out to Masakazu Tsuboi!) in training for half a week before taking the victory in both the 10 and 8 hour team enduros at the Matrix Suzuka Enduro</a:t>
              </a:r>
              <a:r>
                <a:rPr lang="en-US" sz="1000" dirty="0" smtClean="0">
                  <a:solidFill>
                    <a:schemeClr val="bg1">
                      <a:lumMod val="50000"/>
                    </a:schemeClr>
                  </a:solidFill>
                </a:rPr>
                <a:t>.”</a:t>
              </a:r>
              <a:endParaRPr lang="en-US" sz="1000" dirty="0">
                <a:solidFill>
                  <a:schemeClr val="bg1">
                    <a:lumMod val="50000"/>
                  </a:schemeClr>
                </a:solidFill>
              </a:endParaRPr>
            </a:p>
          </p:txBody>
        </p:sp>
      </p:grpSp>
      <p:grpSp>
        <p:nvGrpSpPr>
          <p:cNvPr id="417" name="Group 416"/>
          <p:cNvGrpSpPr/>
          <p:nvPr/>
        </p:nvGrpSpPr>
        <p:grpSpPr>
          <a:xfrm>
            <a:off x="2941296" y="11796702"/>
            <a:ext cx="5475722" cy="612245"/>
            <a:chOff x="2990169" y="1279366"/>
            <a:chExt cx="5475722" cy="612245"/>
          </a:xfrm>
        </p:grpSpPr>
        <p:sp>
          <p:nvSpPr>
            <p:cNvPr id="418" name="Rectangle 417"/>
            <p:cNvSpPr/>
            <p:nvPr/>
          </p:nvSpPr>
          <p:spPr>
            <a:xfrm>
              <a:off x="2992443" y="1282678"/>
              <a:ext cx="5473448" cy="608933"/>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9" name="TextBox 418"/>
            <p:cNvSpPr txBox="1"/>
            <p:nvPr/>
          </p:nvSpPr>
          <p:spPr>
            <a:xfrm>
              <a:off x="2990169" y="1444797"/>
              <a:ext cx="661107" cy="276999"/>
            </a:xfrm>
            <a:prstGeom prst="rect">
              <a:avLst/>
            </a:prstGeom>
            <a:noFill/>
          </p:spPr>
          <p:txBody>
            <a:bodyPr wrap="square" rtlCol="0">
              <a:spAutoFit/>
            </a:bodyPr>
            <a:lstStyle/>
            <a:p>
              <a:pPr algn="ctr"/>
              <a:r>
                <a:rPr lang="fi-FI" sz="1200" b="1" dirty="0" smtClean="0">
                  <a:solidFill>
                    <a:schemeClr val="tx1">
                      <a:lumMod val="65000"/>
                      <a:lumOff val="35000"/>
                    </a:schemeClr>
                  </a:solidFill>
                </a:rPr>
                <a:t>IN USE</a:t>
              </a:r>
              <a:endParaRPr lang="fi-FI" sz="1100" b="1" dirty="0">
                <a:solidFill>
                  <a:schemeClr val="bg1">
                    <a:lumMod val="75000"/>
                  </a:schemeClr>
                </a:solidFill>
              </a:endParaRPr>
            </a:p>
          </p:txBody>
        </p:sp>
        <p:sp>
          <p:nvSpPr>
            <p:cNvPr id="420" name="Rectangle 419"/>
            <p:cNvSpPr/>
            <p:nvPr/>
          </p:nvSpPr>
          <p:spPr>
            <a:xfrm>
              <a:off x="2990169" y="1279366"/>
              <a:ext cx="685008" cy="606851"/>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21"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20854"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422" name="Picture 44" descr="http://www.bicycleworldny.com/BicycleWorld/corporation/resource/Bike%20Categories/triathlon%2005_16147_TK1.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40880" y="11840636"/>
            <a:ext cx="695938" cy="514116"/>
          </a:xfrm>
          <a:prstGeom prst="rect">
            <a:avLst/>
          </a:prstGeom>
          <a:noFill/>
          <a:extLst>
            <a:ext uri="{909E8E84-426E-40DD-AFC4-6F175D3DCCD1}">
              <a14:hiddenFill xmlns:a14="http://schemas.microsoft.com/office/drawing/2010/main">
                <a:solidFill>
                  <a:srgbClr val="FFFFFF"/>
                </a:solidFill>
              </a14:hiddenFill>
            </a:ext>
          </a:extLst>
        </p:spPr>
      </p:pic>
      <p:pic>
        <p:nvPicPr>
          <p:cNvPr id="423" name="Picture 42" descr="http://www.slowtwitch.com/articles/images/4/4504-medium_normannsbike3.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42948" y="11840636"/>
            <a:ext cx="513896" cy="513896"/>
          </a:xfrm>
          <a:prstGeom prst="rect">
            <a:avLst/>
          </a:prstGeom>
          <a:noFill/>
          <a:extLst>
            <a:ext uri="{909E8E84-426E-40DD-AFC4-6F175D3DCCD1}">
              <a14:hiddenFill xmlns:a14="http://schemas.microsoft.com/office/drawing/2010/main">
                <a:solidFill>
                  <a:srgbClr val="FFFFFF"/>
                </a:solidFill>
              </a14:hiddenFill>
            </a:ext>
          </a:extLst>
        </p:spPr>
      </p:pic>
      <p:pic>
        <p:nvPicPr>
          <p:cNvPr id="424"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97833" y="12485095"/>
            <a:ext cx="3770226" cy="994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6" name="Picture 42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941296" y="9497582"/>
            <a:ext cx="638941" cy="661553"/>
          </a:xfrm>
          <a:prstGeom prst="rect">
            <a:avLst/>
          </a:prstGeom>
          <a:noFill/>
          <a:ln w="12700">
            <a:solidFill>
              <a:schemeClr val="bg1">
                <a:lumMod val="85000"/>
              </a:schemeClr>
            </a:solidFill>
          </a:ln>
        </p:spPr>
      </p:pic>
      <p:cxnSp>
        <p:nvCxnSpPr>
          <p:cNvPr id="22" name="Straight Arrow Connector 21"/>
          <p:cNvCxnSpPr/>
          <p:nvPr/>
        </p:nvCxnSpPr>
        <p:spPr>
          <a:xfrm>
            <a:off x="7165489" y="4185408"/>
            <a:ext cx="20425" cy="45775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8" name="Group 427"/>
          <p:cNvGrpSpPr/>
          <p:nvPr/>
        </p:nvGrpSpPr>
        <p:grpSpPr>
          <a:xfrm>
            <a:off x="312852" y="6161101"/>
            <a:ext cx="1749290" cy="10721"/>
            <a:chOff x="308110" y="1764759"/>
            <a:chExt cx="1749290" cy="10721"/>
          </a:xfrm>
        </p:grpSpPr>
        <p:cxnSp>
          <p:nvCxnSpPr>
            <p:cNvPr id="429" name="Straight Connector 428"/>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0" name="Straight Connector 42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49" name="Picture 34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031066" y="3832380"/>
            <a:ext cx="339418" cy="348564"/>
          </a:xfrm>
          <a:prstGeom prst="ellipse">
            <a:avLst/>
          </a:prstGeom>
          <a:gradFill flip="none" rotWithShape="1">
            <a:gsLst>
              <a:gs pos="0">
                <a:schemeClr val="accent3"/>
              </a:gs>
              <a:gs pos="100000">
                <a:srgbClr val="83A73B"/>
              </a:gs>
            </a:gsLst>
            <a:lin ang="16200000" scaled="1"/>
            <a:tileRect/>
          </a:gradFill>
          <a:ln w="12700">
            <a:noFill/>
          </a:ln>
        </p:spPr>
      </p:pic>
      <p:pic>
        <p:nvPicPr>
          <p:cNvPr id="351" name="Picture 10" descr="http://mahamondo.typepad.com/mahamondo/images/2007/07/29/31321990.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16166"/>
          <a:stretch/>
        </p:blipFill>
        <p:spPr bwMode="auto">
          <a:xfrm>
            <a:off x="3448232" y="3832380"/>
            <a:ext cx="339052" cy="352193"/>
          </a:xfrm>
          <a:prstGeom prst="ellipse">
            <a:avLst/>
          </a:prstGeom>
          <a:gradFill flip="none" rotWithShape="1">
            <a:gsLst>
              <a:gs pos="0">
                <a:schemeClr val="accent3"/>
              </a:gs>
              <a:gs pos="100000">
                <a:srgbClr val="83A73B"/>
              </a:gs>
            </a:gsLst>
            <a:lin ang="16200000" scaled="1"/>
            <a:tileRect/>
          </a:gradFill>
          <a:ln w="12700">
            <a:noFill/>
          </a:ln>
          <a:extLst/>
        </p:spPr>
      </p:pic>
      <p:pic>
        <p:nvPicPr>
          <p:cNvPr id="353" name="Picture 35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613899" y="3829513"/>
            <a:ext cx="339419" cy="351431"/>
          </a:xfrm>
          <a:prstGeom prst="ellipse">
            <a:avLst/>
          </a:prstGeom>
          <a:gradFill flip="none" rotWithShape="1">
            <a:gsLst>
              <a:gs pos="0">
                <a:schemeClr val="accent3"/>
              </a:gs>
              <a:gs pos="100000">
                <a:srgbClr val="83A73B"/>
              </a:gs>
            </a:gsLst>
            <a:lin ang="16200000" scaled="1"/>
            <a:tileRect/>
          </a:gradFill>
          <a:ln w="12700">
            <a:noFill/>
          </a:ln>
        </p:spPr>
      </p:pic>
      <p:pic>
        <p:nvPicPr>
          <p:cNvPr id="355" name="Picture 354"/>
          <p:cNvPicPr>
            <a:picLocks noChangeAspect="1"/>
          </p:cNvPicPr>
          <p:nvPr/>
        </p:nvPicPr>
        <p:blipFill rotWithShape="1">
          <a:blip r:embed="rId17" cstate="print">
            <a:extLst>
              <a:ext uri="{28A0092B-C50C-407E-A947-70E740481C1C}">
                <a14:useLocalDpi xmlns:a14="http://schemas.microsoft.com/office/drawing/2010/main" val="0"/>
              </a:ext>
            </a:extLst>
          </a:blip>
          <a:srcRect b="13147"/>
          <a:stretch/>
        </p:blipFill>
        <p:spPr>
          <a:xfrm>
            <a:off x="3865032" y="3832380"/>
            <a:ext cx="334740" cy="349967"/>
          </a:xfrm>
          <a:prstGeom prst="ellipse">
            <a:avLst/>
          </a:prstGeom>
          <a:gradFill flip="none" rotWithShape="1">
            <a:gsLst>
              <a:gs pos="0">
                <a:schemeClr val="accent3"/>
              </a:gs>
              <a:gs pos="100000">
                <a:srgbClr val="83A73B"/>
              </a:gs>
            </a:gsLst>
            <a:lin ang="16200000" scaled="1"/>
            <a:tileRect/>
          </a:gradFill>
          <a:ln w="12700">
            <a:noFill/>
          </a:ln>
        </p:spPr>
      </p:pic>
      <p:sp>
        <p:nvSpPr>
          <p:cNvPr id="358" name="Rectangle 357"/>
          <p:cNvSpPr/>
          <p:nvPr/>
        </p:nvSpPr>
        <p:spPr>
          <a:xfrm>
            <a:off x="2429043" y="1258896"/>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0" name="Group 369"/>
          <p:cNvGrpSpPr/>
          <p:nvPr/>
        </p:nvGrpSpPr>
        <p:grpSpPr>
          <a:xfrm>
            <a:off x="2497567" y="2590800"/>
            <a:ext cx="1928506" cy="1331134"/>
            <a:chOff x="2671577" y="3557250"/>
            <a:chExt cx="1928506" cy="1331134"/>
          </a:xfrm>
        </p:grpSpPr>
        <p:sp>
          <p:nvSpPr>
            <p:cNvPr id="373" name="Rectangle 372"/>
            <p:cNvSpPr/>
            <p:nvPr/>
          </p:nvSpPr>
          <p:spPr>
            <a:xfrm>
              <a:off x="2671577" y="3557250"/>
              <a:ext cx="1928506" cy="1331134"/>
            </a:xfrm>
            <a:prstGeom prst="rect">
              <a:avLst/>
            </a:prstGeom>
          </p:spPr>
          <p:txBody>
            <a:bodyPr wrap="square">
              <a:spAutoFit/>
            </a:bodyPr>
            <a:lstStyle/>
            <a:p>
              <a:endParaRPr lang="en-US" sz="1000" dirty="0" smtClean="0"/>
            </a:p>
            <a:p>
              <a:r>
                <a:rPr lang="en-US" sz="400" dirty="0" smtClean="0"/>
                <a:t> </a:t>
              </a:r>
            </a:p>
            <a:p>
              <a:r>
                <a:rPr lang="en-US" sz="1200" b="1" dirty="0" err="1"/>
                <a:t>Hoka</a:t>
              </a:r>
              <a:r>
                <a:rPr lang="en-US" sz="1200" b="1" dirty="0"/>
                <a:t> One </a:t>
              </a:r>
              <a:r>
                <a:rPr lang="en-US" sz="1200" b="1" dirty="0" err="1"/>
                <a:t>One</a:t>
              </a:r>
              <a:r>
                <a:rPr lang="en-US" sz="1200" b="1" dirty="0"/>
                <a:t> Men's M Stinson </a:t>
              </a:r>
              <a:r>
                <a:rPr lang="en-US" sz="1200" b="1" dirty="0" err="1"/>
                <a:t>Atr</a:t>
              </a:r>
              <a:r>
                <a:rPr lang="en-US" sz="1200" b="1" dirty="0"/>
                <a:t> Running Shoe</a:t>
              </a:r>
              <a:r>
                <a:rPr lang="en-US" sz="1000" b="1" dirty="0"/>
                <a:t/>
              </a:r>
              <a:br>
                <a:rPr lang="en-US" sz="1000" b="1" dirty="0"/>
              </a:br>
              <a:r>
                <a:rPr lang="en-US" sz="1000" dirty="0">
                  <a:solidFill>
                    <a:schemeClr val="tx1">
                      <a:lumMod val="65000"/>
                      <a:lumOff val="35000"/>
                    </a:schemeClr>
                  </a:solidFill>
                </a:rPr>
                <a:t>by </a:t>
              </a:r>
              <a:r>
                <a:rPr lang="en-US" sz="1000" dirty="0" err="1">
                  <a:solidFill>
                    <a:schemeClr val="tx1">
                      <a:lumMod val="65000"/>
                      <a:lumOff val="35000"/>
                    </a:schemeClr>
                  </a:solidFill>
                </a:rPr>
                <a:t>Hoka</a:t>
              </a:r>
              <a:r>
                <a:rPr lang="en-US" sz="1000" dirty="0">
                  <a:solidFill>
                    <a:schemeClr val="tx1">
                      <a:lumMod val="65000"/>
                      <a:lumOff val="35000"/>
                    </a:schemeClr>
                  </a:solidFill>
                </a:rPr>
                <a:t> One</a:t>
              </a:r>
              <a:r>
                <a:rPr lang="en-US" sz="1050" dirty="0"/>
                <a:t/>
              </a:r>
              <a:br>
                <a:rPr lang="en-US" sz="1050" dirty="0"/>
              </a:br>
              <a:r>
                <a:rPr lang="en-US" sz="1100" strike="sngStrike" dirty="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374" name="Group 373"/>
            <p:cNvGrpSpPr/>
            <p:nvPr/>
          </p:nvGrpSpPr>
          <p:grpSpPr>
            <a:xfrm>
              <a:off x="2778936" y="3776930"/>
              <a:ext cx="1749290" cy="10721"/>
              <a:chOff x="308110" y="1764759"/>
              <a:chExt cx="1749290" cy="10721"/>
            </a:xfrm>
          </p:grpSpPr>
          <p:cxnSp>
            <p:nvCxnSpPr>
              <p:cNvPr id="375" name="Straight Connector 374"/>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59" name="Right Triangle 358"/>
          <p:cNvSpPr/>
          <p:nvPr/>
        </p:nvSpPr>
        <p:spPr>
          <a:xfrm rot="10800000">
            <a:off x="4078481" y="1264809"/>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360" name="TextBox 359"/>
          <p:cNvSpPr txBox="1"/>
          <p:nvPr/>
        </p:nvSpPr>
        <p:spPr>
          <a:xfrm>
            <a:off x="4217446" y="1251683"/>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382" name="Rounded Rectangle 381"/>
          <p:cNvSpPr/>
          <p:nvPr/>
        </p:nvSpPr>
        <p:spPr>
          <a:xfrm>
            <a:off x="2952150" y="433026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ADD TO CART</a:t>
            </a:r>
            <a:endParaRPr lang="en-US" sz="1100" b="1" dirty="0"/>
          </a:p>
        </p:txBody>
      </p:sp>
      <p:sp>
        <p:nvSpPr>
          <p:cNvPr id="384" name="Rectangle 383"/>
          <p:cNvSpPr/>
          <p:nvPr/>
        </p:nvSpPr>
        <p:spPr>
          <a:xfrm>
            <a:off x="2498701" y="3584985"/>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43" name="Picture 1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259295" y="3839258"/>
            <a:ext cx="339418" cy="348564"/>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p:spPr>
      </p:pic>
      <p:pic>
        <p:nvPicPr>
          <p:cNvPr id="144" name="Picture 10" descr="http://mahamondo.typepad.com/mahamondo/images/2007/07/29/31321990.jpg"/>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16166"/>
          <a:stretch/>
        </p:blipFill>
        <p:spPr bwMode="auto">
          <a:xfrm>
            <a:off x="5685986" y="3839258"/>
            <a:ext cx="339052" cy="352193"/>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a:extLst/>
        </p:spPr>
      </p:pic>
      <p:pic>
        <p:nvPicPr>
          <p:cNvPr id="145" name="Picture 14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32603" y="3836391"/>
            <a:ext cx="339419" cy="351431"/>
          </a:xfrm>
          <a:prstGeom prst="ellipse">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6200000" scaled="1"/>
            <a:tileRect/>
          </a:gradFill>
          <a:ln>
            <a:noFill/>
          </a:ln>
        </p:spPr>
      </p:pic>
      <p:sp>
        <p:nvSpPr>
          <p:cNvPr id="147" name="Rectangle 146"/>
          <p:cNvSpPr/>
          <p:nvPr/>
        </p:nvSpPr>
        <p:spPr>
          <a:xfrm>
            <a:off x="4647747" y="1258896"/>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8" name="Group 147"/>
          <p:cNvGrpSpPr/>
          <p:nvPr/>
        </p:nvGrpSpPr>
        <p:grpSpPr>
          <a:xfrm>
            <a:off x="4716271" y="2605448"/>
            <a:ext cx="1928506" cy="1146468"/>
            <a:chOff x="2671577" y="3557250"/>
            <a:chExt cx="1928506" cy="1146468"/>
          </a:xfrm>
        </p:grpSpPr>
        <p:sp>
          <p:nvSpPr>
            <p:cNvPr id="157" name="Rectangle 156"/>
            <p:cNvSpPr/>
            <p:nvPr/>
          </p:nvSpPr>
          <p:spPr>
            <a:xfrm>
              <a:off x="2671577" y="3557250"/>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00" dirty="0" smtClean="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158" name="Group 157"/>
            <p:cNvGrpSpPr/>
            <p:nvPr/>
          </p:nvGrpSpPr>
          <p:grpSpPr>
            <a:xfrm>
              <a:off x="2778936" y="3776930"/>
              <a:ext cx="1749290" cy="10721"/>
              <a:chOff x="308110" y="1764759"/>
              <a:chExt cx="1749290" cy="10721"/>
            </a:xfrm>
          </p:grpSpPr>
          <p:cxnSp>
            <p:nvCxnSpPr>
              <p:cNvPr id="159" name="Straight Connector 158"/>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50" name="Right Triangle 149"/>
          <p:cNvSpPr/>
          <p:nvPr/>
        </p:nvSpPr>
        <p:spPr>
          <a:xfrm rot="10800000">
            <a:off x="6297185" y="1264809"/>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51" name="TextBox 150"/>
          <p:cNvSpPr txBox="1"/>
          <p:nvPr/>
        </p:nvSpPr>
        <p:spPr>
          <a:xfrm>
            <a:off x="6436150" y="1251683"/>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52" name="Rounded Rectangle 151"/>
          <p:cNvSpPr/>
          <p:nvPr/>
        </p:nvSpPr>
        <p:spPr>
          <a:xfrm>
            <a:off x="5153349" y="4327798"/>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53" name="Rectangle 152"/>
          <p:cNvSpPr/>
          <p:nvPr/>
        </p:nvSpPr>
        <p:spPr>
          <a:xfrm>
            <a:off x="4717405" y="360048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sp>
        <p:nvSpPr>
          <p:cNvPr id="167" name="Rectangle 166"/>
          <p:cNvSpPr/>
          <p:nvPr/>
        </p:nvSpPr>
        <p:spPr>
          <a:xfrm>
            <a:off x="2429043" y="4807813"/>
            <a:ext cx="2044990" cy="2888387"/>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8" name="Group 167"/>
          <p:cNvGrpSpPr/>
          <p:nvPr/>
        </p:nvGrpSpPr>
        <p:grpSpPr>
          <a:xfrm>
            <a:off x="2497567" y="6270036"/>
            <a:ext cx="1928506" cy="1169551"/>
            <a:chOff x="2671577" y="3056333"/>
            <a:chExt cx="1928506" cy="1169551"/>
          </a:xfrm>
        </p:grpSpPr>
        <p:sp>
          <p:nvSpPr>
            <p:cNvPr id="176" name="Rectangle 175"/>
            <p:cNvSpPr/>
            <p:nvPr/>
          </p:nvSpPr>
          <p:spPr>
            <a:xfrm>
              <a:off x="2671577" y="3056333"/>
              <a:ext cx="1928506" cy="1169551"/>
            </a:xfrm>
            <a:prstGeom prst="rect">
              <a:avLst/>
            </a:prstGeom>
          </p:spPr>
          <p:txBody>
            <a:bodyPr wrap="square">
              <a:spAutoFit/>
            </a:bodyPr>
            <a:lstStyle/>
            <a:p>
              <a:endParaRPr lang="en-US" sz="1000" dirty="0" smtClean="0"/>
            </a:p>
            <a:p>
              <a:r>
                <a:rPr lang="en-US" sz="400" dirty="0" smtClean="0"/>
                <a:t> </a:t>
              </a:r>
            </a:p>
            <a:p>
              <a:r>
                <a:rPr lang="en-US" sz="1200" b="1" dirty="0"/>
                <a:t>ASICS Men's Gel-Cumulus 16 Lite-Show Running </a:t>
              </a:r>
              <a:r>
                <a:rPr lang="en-US" sz="1200" b="1" dirty="0" smtClean="0"/>
                <a:t>Shoe</a:t>
              </a:r>
              <a:br>
                <a:rPr lang="en-US" sz="1200" b="1" dirty="0" smtClean="0"/>
              </a:br>
              <a:r>
                <a:rPr lang="en-US" sz="1050" dirty="0">
                  <a:solidFill>
                    <a:schemeClr val="tx1">
                      <a:lumMod val="65000"/>
                      <a:lumOff val="35000"/>
                    </a:schemeClr>
                  </a:solidFill>
                </a:rPr>
                <a:t>by ASICS</a:t>
              </a:r>
            </a:p>
            <a:p>
              <a:r>
                <a:rPr lang="en-US" sz="1100" strike="sngStrike" dirty="0">
                  <a:solidFill>
                    <a:schemeClr val="accent2">
                      <a:lumMod val="75000"/>
                    </a:schemeClr>
                  </a:solidFill>
                </a:rPr>
                <a:t>$109.45 - $139.97</a:t>
              </a:r>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178" name="Group 177"/>
            <p:cNvGrpSpPr/>
            <p:nvPr/>
          </p:nvGrpSpPr>
          <p:grpSpPr>
            <a:xfrm>
              <a:off x="2778936" y="3214393"/>
              <a:ext cx="1749290" cy="72341"/>
              <a:chOff x="308110" y="1202222"/>
              <a:chExt cx="1749290" cy="72341"/>
            </a:xfrm>
          </p:grpSpPr>
          <p:cxnSp>
            <p:nvCxnSpPr>
              <p:cNvPr id="179" name="Straight Connector 178"/>
              <p:cNvCxnSpPr/>
              <p:nvPr/>
            </p:nvCxnSpPr>
            <p:spPr>
              <a:xfrm>
                <a:off x="308110" y="1202222"/>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308110" y="1274563"/>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72" name="Rounded Rectangle 171"/>
          <p:cNvSpPr/>
          <p:nvPr/>
        </p:nvSpPr>
        <p:spPr>
          <a:xfrm>
            <a:off x="2946866" y="7346164"/>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pic>
        <p:nvPicPr>
          <p:cNvPr id="188" name="Picture 187" descr="http://runblogger.com/images/2014/06/Hoka-Stinson-ATR.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39727" y="1605465"/>
            <a:ext cx="1423588" cy="842860"/>
          </a:xfrm>
          <a:prstGeom prst="rect">
            <a:avLst/>
          </a:prstGeom>
          <a:noFill/>
          <a:ln>
            <a:noFill/>
          </a:ln>
        </p:spPr>
      </p:pic>
      <p:sp>
        <p:nvSpPr>
          <p:cNvPr id="197" name="Rectangle 196"/>
          <p:cNvSpPr/>
          <p:nvPr/>
        </p:nvSpPr>
        <p:spPr>
          <a:xfrm>
            <a:off x="6831349" y="1272022"/>
            <a:ext cx="2044990" cy="338930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8" name="Group 197"/>
          <p:cNvGrpSpPr/>
          <p:nvPr/>
        </p:nvGrpSpPr>
        <p:grpSpPr>
          <a:xfrm>
            <a:off x="6899873" y="2599740"/>
            <a:ext cx="1928506" cy="1146468"/>
            <a:chOff x="2671577" y="3557250"/>
            <a:chExt cx="1928506" cy="1146468"/>
          </a:xfrm>
        </p:grpSpPr>
        <p:sp>
          <p:nvSpPr>
            <p:cNvPr id="205" name="Rectangle 204"/>
            <p:cNvSpPr/>
            <p:nvPr/>
          </p:nvSpPr>
          <p:spPr>
            <a:xfrm>
              <a:off x="2671577" y="3557250"/>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50" dirty="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207" name="Group 206"/>
            <p:cNvGrpSpPr/>
            <p:nvPr/>
          </p:nvGrpSpPr>
          <p:grpSpPr>
            <a:xfrm>
              <a:off x="2778936" y="3776930"/>
              <a:ext cx="1749290" cy="10721"/>
              <a:chOff x="308110" y="1764759"/>
              <a:chExt cx="1749290" cy="10721"/>
            </a:xfrm>
          </p:grpSpPr>
          <p:cxnSp>
            <p:nvCxnSpPr>
              <p:cNvPr id="208" name="Straight Connector 207"/>
              <p:cNvCxnSpPr/>
              <p:nvPr/>
            </p:nvCxnSpPr>
            <p:spPr>
              <a:xfrm>
                <a:off x="308110" y="1764759"/>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308110" y="1775480"/>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pic>
        <p:nvPicPr>
          <p:cNvPr id="199" name="Picture 7" descr="http://images.nike.com/is/image/DotCom/pwp_sheet?$NIKE_PWPx3$&amp;$img0=638073_704"/>
          <p:cNvPicPr>
            <a:picLocks noChangeAspect="1" noChangeArrowheads="1"/>
          </p:cNvPicPr>
          <p:nvPr/>
        </p:nvPicPr>
        <p:blipFill rotWithShape="1">
          <a:blip r:embed="rId18">
            <a:extLst>
              <a:ext uri="{28A0092B-C50C-407E-A947-70E740481C1C}">
                <a14:useLocalDpi xmlns:a14="http://schemas.microsoft.com/office/drawing/2010/main" val="0"/>
              </a:ext>
            </a:extLst>
          </a:blip>
          <a:srcRect t="21635" r="66736" b="22487"/>
          <a:stretch/>
        </p:blipFill>
        <p:spPr bwMode="auto">
          <a:xfrm>
            <a:off x="7005846" y="1618591"/>
            <a:ext cx="1597143" cy="894290"/>
          </a:xfrm>
          <a:prstGeom prst="rect">
            <a:avLst/>
          </a:prstGeom>
          <a:noFill/>
          <a:extLst>
            <a:ext uri="{909E8E84-426E-40DD-AFC4-6F175D3DCCD1}">
              <a14:hiddenFill xmlns:a14="http://schemas.microsoft.com/office/drawing/2010/main">
                <a:solidFill>
                  <a:srgbClr val="FFFFFF"/>
                </a:solidFill>
              </a14:hiddenFill>
            </a:ext>
          </a:extLst>
        </p:spPr>
      </p:pic>
      <p:sp>
        <p:nvSpPr>
          <p:cNvPr id="200" name="Right Triangle 199"/>
          <p:cNvSpPr/>
          <p:nvPr/>
        </p:nvSpPr>
        <p:spPr>
          <a:xfrm rot="10800000">
            <a:off x="8480787" y="1277935"/>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01" name="TextBox 200"/>
          <p:cNvSpPr txBox="1"/>
          <p:nvPr/>
        </p:nvSpPr>
        <p:spPr>
          <a:xfrm>
            <a:off x="8619752" y="1264809"/>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02" name="Rounded Rectangle 201"/>
          <p:cNvSpPr/>
          <p:nvPr/>
        </p:nvSpPr>
        <p:spPr>
          <a:xfrm>
            <a:off x="7349172" y="4327276"/>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203" name="Rectangle 202"/>
          <p:cNvSpPr/>
          <p:nvPr/>
        </p:nvSpPr>
        <p:spPr>
          <a:xfrm>
            <a:off x="6901007" y="3583475"/>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026" name="Picture 2" descr="http://images.nike.com/is/image/DotCom/pwp_sheet?$NIKE_PWPx3$&amp;$img0=683251_670"/>
          <p:cNvPicPr>
            <a:picLocks noChangeAspect="1" noChangeArrowheads="1"/>
          </p:cNvPicPr>
          <p:nvPr/>
        </p:nvPicPr>
        <p:blipFill rotWithShape="1">
          <a:blip r:embed="rId19">
            <a:extLst>
              <a:ext uri="{28A0092B-C50C-407E-A947-70E740481C1C}">
                <a14:useLocalDpi xmlns:a14="http://schemas.microsoft.com/office/drawing/2010/main" val="0"/>
              </a:ext>
            </a:extLst>
          </a:blip>
          <a:srcRect l="-353" t="26942" r="66119" b="24450"/>
          <a:stretch/>
        </p:blipFill>
        <p:spPr bwMode="auto">
          <a:xfrm>
            <a:off x="4769356" y="5202240"/>
            <a:ext cx="1768226" cy="836899"/>
          </a:xfrm>
          <a:prstGeom prst="rect">
            <a:avLst/>
          </a:prstGeom>
          <a:noFill/>
          <a:extLst>
            <a:ext uri="{909E8E84-426E-40DD-AFC4-6F175D3DCCD1}">
              <a14:hiddenFill xmlns:a14="http://schemas.microsoft.com/office/drawing/2010/main">
                <a:solidFill>
                  <a:srgbClr val="FFFFFF"/>
                </a:solidFill>
              </a14:hiddenFill>
            </a:ext>
          </a:extLst>
        </p:spPr>
      </p:pic>
      <p:sp>
        <p:nvSpPr>
          <p:cNvPr id="211" name="Rectangle 210"/>
          <p:cNvSpPr/>
          <p:nvPr/>
        </p:nvSpPr>
        <p:spPr>
          <a:xfrm>
            <a:off x="4663877" y="4798546"/>
            <a:ext cx="2044990" cy="2888387"/>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6" name="Group 215"/>
          <p:cNvGrpSpPr/>
          <p:nvPr/>
        </p:nvGrpSpPr>
        <p:grpSpPr>
          <a:xfrm>
            <a:off x="4732401" y="6260769"/>
            <a:ext cx="1928506" cy="1146468"/>
            <a:chOff x="2671577" y="3056333"/>
            <a:chExt cx="1928506" cy="1146468"/>
          </a:xfrm>
        </p:grpSpPr>
        <p:sp>
          <p:nvSpPr>
            <p:cNvPr id="219" name="Rectangle 218"/>
            <p:cNvSpPr/>
            <p:nvPr/>
          </p:nvSpPr>
          <p:spPr>
            <a:xfrm>
              <a:off x="2671577" y="3056333"/>
              <a:ext cx="1928506" cy="1146468"/>
            </a:xfrm>
            <a:prstGeom prst="rect">
              <a:avLst/>
            </a:prstGeom>
          </p:spPr>
          <p:txBody>
            <a:bodyPr wrap="square">
              <a:spAutoFit/>
            </a:bodyPr>
            <a:lstStyle/>
            <a:p>
              <a:endParaRPr lang="en-US" sz="1000" dirty="0" smtClean="0"/>
            </a:p>
            <a:p>
              <a:r>
                <a:rPr lang="en-US" sz="400" dirty="0" smtClean="0"/>
                <a:t> </a:t>
              </a:r>
            </a:p>
            <a:p>
              <a:r>
                <a:rPr lang="en-US" sz="1200" b="1" dirty="0" smtClean="0"/>
                <a:t>Nike Trial Extreme</a:t>
              </a:r>
            </a:p>
            <a:p>
              <a:r>
                <a:rPr lang="en-US" sz="1050" dirty="0">
                  <a:solidFill>
                    <a:schemeClr val="tx1">
                      <a:lumMod val="65000"/>
                      <a:lumOff val="35000"/>
                    </a:schemeClr>
                  </a:solidFill>
                </a:rPr>
                <a:t>by Nike</a:t>
              </a:r>
            </a:p>
            <a:p>
              <a:r>
                <a:rPr lang="en-US" sz="1100" strike="sngStrike" dirty="0" smtClean="0">
                  <a:solidFill>
                    <a:schemeClr val="accent2">
                      <a:lumMod val="75000"/>
                    </a:schemeClr>
                  </a:solidFill>
                </a:rPr>
                <a:t>$180</a:t>
              </a:r>
              <a:r>
                <a:rPr lang="en-US" sz="1100" b="1" dirty="0">
                  <a:solidFill>
                    <a:schemeClr val="accent2">
                      <a:lumMod val="75000"/>
                    </a:schemeClr>
                  </a:solidFill>
                </a:rPr>
                <a:t> </a:t>
              </a:r>
              <a:r>
                <a:rPr lang="en-US" sz="1100" dirty="0">
                  <a:solidFill>
                    <a:schemeClr val="accent2">
                      <a:lumMod val="75000"/>
                    </a:schemeClr>
                  </a:solidFill>
                </a:rPr>
                <a:t>$</a:t>
              </a:r>
              <a:r>
                <a:rPr lang="en-US" sz="11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grpSp>
          <p:nvGrpSpPr>
            <p:cNvPr id="220" name="Group 219"/>
            <p:cNvGrpSpPr/>
            <p:nvPr/>
          </p:nvGrpSpPr>
          <p:grpSpPr>
            <a:xfrm>
              <a:off x="2778936" y="3214393"/>
              <a:ext cx="1749290" cy="72341"/>
              <a:chOff x="308110" y="1202222"/>
              <a:chExt cx="1749290" cy="72341"/>
            </a:xfrm>
          </p:grpSpPr>
          <p:cxnSp>
            <p:nvCxnSpPr>
              <p:cNvPr id="221" name="Straight Connector 220"/>
              <p:cNvCxnSpPr/>
              <p:nvPr/>
            </p:nvCxnSpPr>
            <p:spPr>
              <a:xfrm>
                <a:off x="308110" y="1202222"/>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a:off x="308110" y="1274563"/>
                <a:ext cx="174929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18" name="Rounded Rectangle 217"/>
          <p:cNvSpPr/>
          <p:nvPr/>
        </p:nvSpPr>
        <p:spPr>
          <a:xfrm>
            <a:off x="5181700" y="7336897"/>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cxnSp>
        <p:nvCxnSpPr>
          <p:cNvPr id="224" name="Straight Arrow Connector 223"/>
          <p:cNvCxnSpPr>
            <a:endCxn id="225" idx="0"/>
          </p:cNvCxnSpPr>
          <p:nvPr/>
        </p:nvCxnSpPr>
        <p:spPr>
          <a:xfrm>
            <a:off x="8177340" y="2144545"/>
            <a:ext cx="7942" cy="3378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7614041" y="5523434"/>
            <a:ext cx="1142481" cy="261610"/>
          </a:xfrm>
          <a:prstGeom prst="rect">
            <a:avLst/>
          </a:prstGeom>
          <a:noFill/>
        </p:spPr>
        <p:txBody>
          <a:bodyPr wrap="square" rtlCol="0">
            <a:spAutoFit/>
          </a:bodyPr>
          <a:lstStyle/>
          <a:p>
            <a:r>
              <a:rPr lang="en-US" sz="1100" b="1" dirty="0" smtClean="0">
                <a:solidFill>
                  <a:schemeClr val="accent6">
                    <a:lumMod val="75000"/>
                  </a:schemeClr>
                </a:solidFill>
              </a:rPr>
              <a:t>Product Page</a:t>
            </a:r>
            <a:endParaRPr lang="en-US" sz="1100" dirty="0">
              <a:solidFill>
                <a:schemeClr val="tx1">
                  <a:lumMod val="75000"/>
                  <a:lumOff val="25000"/>
                </a:schemeClr>
              </a:solidFill>
            </a:endParaRPr>
          </a:p>
        </p:txBody>
      </p:sp>
      <p:cxnSp>
        <p:nvCxnSpPr>
          <p:cNvPr id="227" name="Straight Arrow Connector 226"/>
          <p:cNvCxnSpPr>
            <a:stCxn id="426" idx="1"/>
          </p:cNvCxnSpPr>
          <p:nvPr/>
        </p:nvCxnSpPr>
        <p:spPr>
          <a:xfrm flipH="1">
            <a:off x="1285192" y="9828359"/>
            <a:ext cx="1656104" cy="621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8" name="TextBox 227"/>
          <p:cNvSpPr txBox="1"/>
          <p:nvPr/>
        </p:nvSpPr>
        <p:spPr>
          <a:xfrm>
            <a:off x="306348" y="10340577"/>
            <a:ext cx="1142481" cy="261610"/>
          </a:xfrm>
          <a:prstGeom prst="rect">
            <a:avLst/>
          </a:prstGeom>
          <a:noFill/>
        </p:spPr>
        <p:txBody>
          <a:bodyPr wrap="square" rtlCol="0">
            <a:spAutoFit/>
          </a:bodyPr>
          <a:lstStyle/>
          <a:p>
            <a:r>
              <a:rPr lang="en-US" sz="1100" b="1" dirty="0" smtClean="0">
                <a:solidFill>
                  <a:schemeClr val="accent6">
                    <a:lumMod val="75000"/>
                  </a:schemeClr>
                </a:solidFill>
              </a:rPr>
              <a:t>Athlete Page</a:t>
            </a:r>
            <a:endParaRPr lang="en-US" sz="1100" dirty="0">
              <a:solidFill>
                <a:schemeClr val="tx1">
                  <a:lumMod val="75000"/>
                  <a:lumOff val="25000"/>
                </a:schemeClr>
              </a:solidFill>
            </a:endParaRPr>
          </a:p>
        </p:txBody>
      </p:sp>
      <p:sp>
        <p:nvSpPr>
          <p:cNvPr id="232" name="Round Same Side Corner Rectangle 231"/>
          <p:cNvSpPr/>
          <p:nvPr/>
        </p:nvSpPr>
        <p:spPr>
          <a:xfrm>
            <a:off x="2775908" y="8899272"/>
            <a:ext cx="5761517" cy="502920"/>
          </a:xfrm>
          <a:prstGeom prst="round2SameRect">
            <a:avLst>
              <a:gd name="adj1" fmla="val 8838"/>
              <a:gd name="adj2" fmla="val 0"/>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9" name="TextBox 228"/>
          <p:cNvSpPr txBox="1"/>
          <p:nvPr/>
        </p:nvSpPr>
        <p:spPr>
          <a:xfrm>
            <a:off x="2920317" y="8960799"/>
            <a:ext cx="5555186" cy="400110"/>
          </a:xfrm>
          <a:prstGeom prst="rect">
            <a:avLst/>
          </a:prstGeom>
          <a:noFill/>
        </p:spPr>
        <p:txBody>
          <a:bodyPr wrap="square" rtlCol="0">
            <a:spAutoFit/>
          </a:bodyPr>
          <a:lstStyle/>
          <a:p>
            <a:r>
              <a:rPr lang="fi-FI" b="1" dirty="0">
                <a:solidFill>
                  <a:schemeClr val="tx1">
                    <a:lumMod val="75000"/>
                    <a:lumOff val="25000"/>
                  </a:schemeClr>
                </a:solidFill>
              </a:rPr>
              <a:t>MATT </a:t>
            </a:r>
            <a:r>
              <a:rPr lang="fi-FI" b="1" dirty="0" smtClean="0">
                <a:solidFill>
                  <a:schemeClr val="tx1">
                    <a:lumMod val="75000"/>
                    <a:lumOff val="25000"/>
                  </a:schemeClr>
                </a:solidFill>
              </a:rPr>
              <a:t>SMITH </a:t>
            </a:r>
            <a:r>
              <a:rPr lang="fi-FI" sz="1600" b="1" dirty="0" smtClean="0">
                <a:solidFill>
                  <a:schemeClr val="tx1">
                    <a:lumMod val="50000"/>
                    <a:lumOff val="50000"/>
                  </a:schemeClr>
                </a:solidFill>
                <a:latin typeface="FontAwesome"/>
              </a:rPr>
              <a:t></a:t>
            </a:r>
            <a:r>
              <a:rPr lang="fi-FI" b="1" dirty="0" smtClean="0">
                <a:solidFill>
                  <a:schemeClr val="tx1">
                    <a:lumMod val="75000"/>
                    <a:lumOff val="25000"/>
                  </a:schemeClr>
                </a:solidFill>
              </a:rPr>
              <a:t>  </a:t>
            </a:r>
            <a:r>
              <a:rPr lang="fi-FI" sz="2000" b="1" dirty="0" smtClean="0">
                <a:solidFill>
                  <a:schemeClr val="tx1">
                    <a:lumMod val="75000"/>
                    <a:lumOff val="25000"/>
                  </a:schemeClr>
                </a:solidFill>
              </a:rPr>
              <a:t>                   </a:t>
            </a:r>
            <a:r>
              <a:rPr lang="fi-FI" sz="1100" b="1" dirty="0" smtClean="0">
                <a:solidFill>
                  <a:schemeClr val="tx1">
                    <a:lumMod val="50000"/>
                    <a:lumOff val="50000"/>
                  </a:schemeClr>
                </a:solidFill>
              </a:rPr>
              <a:t>Pro </a:t>
            </a:r>
            <a:r>
              <a:rPr lang="fi-FI" sz="1100" b="1" dirty="0">
                <a:solidFill>
                  <a:schemeClr val="tx1">
                    <a:lumMod val="50000"/>
                    <a:lumOff val="50000"/>
                  </a:schemeClr>
                </a:solidFill>
              </a:rPr>
              <a:t>Triathlete </a:t>
            </a:r>
            <a:r>
              <a:rPr lang="fi-FI" sz="1100" b="1" dirty="0" smtClean="0">
                <a:solidFill>
                  <a:schemeClr val="tx1">
                    <a:lumMod val="50000"/>
                    <a:lumOff val="50000"/>
                  </a:schemeClr>
                </a:solidFill>
              </a:rPr>
              <a:t>   </a:t>
            </a:r>
            <a:r>
              <a:rPr lang="fi-FI" sz="1100" dirty="0" smtClean="0">
                <a:solidFill>
                  <a:schemeClr val="bg1">
                    <a:lumMod val="50000"/>
                  </a:schemeClr>
                </a:solidFill>
              </a:rPr>
              <a:t>|  </a:t>
            </a:r>
            <a:r>
              <a:rPr lang="fi-FI" sz="1100" dirty="0" smtClean="0">
                <a:solidFill>
                  <a:schemeClr val="bg1">
                    <a:lumMod val="50000"/>
                  </a:schemeClr>
                </a:solidFill>
                <a:latin typeface="Sakkal Majalla"/>
                <a:cs typeface="Sakkal Majalla"/>
              </a:rPr>
              <a:t> </a:t>
            </a:r>
            <a:r>
              <a:rPr lang="fi-FI" sz="1100" dirty="0" smtClean="0">
                <a:solidFill>
                  <a:schemeClr val="bg1">
                    <a:lumMod val="50000"/>
                  </a:schemeClr>
                </a:solidFill>
                <a:latin typeface="Sosa"/>
                <a:cs typeface="Sakkal Majalla"/>
              </a:rPr>
              <a:t> á</a:t>
            </a:r>
            <a:r>
              <a:rPr lang="fi-FI" sz="1100" dirty="0" smtClean="0">
                <a:solidFill>
                  <a:schemeClr val="bg1">
                    <a:lumMod val="50000"/>
                  </a:schemeClr>
                </a:solidFill>
                <a:latin typeface="FontAwesome"/>
              </a:rPr>
              <a:t> </a:t>
            </a:r>
            <a:r>
              <a:rPr lang="fi-FI" sz="1100" dirty="0" smtClean="0">
                <a:solidFill>
                  <a:schemeClr val="bg1">
                    <a:lumMod val="50000"/>
                  </a:schemeClr>
                </a:solidFill>
              </a:rPr>
              <a:t>280 Subscribers</a:t>
            </a:r>
            <a:endParaRPr lang="fi-FI" sz="1100" dirty="0">
              <a:solidFill>
                <a:schemeClr val="bg1">
                  <a:lumMod val="50000"/>
                </a:schemeClr>
              </a:solidFill>
            </a:endParaRPr>
          </a:p>
        </p:txBody>
      </p:sp>
      <p:cxnSp>
        <p:nvCxnSpPr>
          <p:cNvPr id="236" name="Straight Arrow Connector 235"/>
          <p:cNvCxnSpPr>
            <a:endCxn id="237" idx="0"/>
          </p:cNvCxnSpPr>
          <p:nvPr/>
        </p:nvCxnSpPr>
        <p:spPr>
          <a:xfrm>
            <a:off x="837660" y="4143568"/>
            <a:ext cx="7942" cy="33788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7" name="TextBox 236"/>
          <p:cNvSpPr txBox="1"/>
          <p:nvPr/>
        </p:nvSpPr>
        <p:spPr>
          <a:xfrm>
            <a:off x="274361" y="7522457"/>
            <a:ext cx="1142481" cy="430887"/>
          </a:xfrm>
          <a:prstGeom prst="rect">
            <a:avLst/>
          </a:prstGeom>
          <a:noFill/>
        </p:spPr>
        <p:txBody>
          <a:bodyPr wrap="square" rtlCol="0">
            <a:spAutoFit/>
          </a:bodyPr>
          <a:lstStyle/>
          <a:p>
            <a:r>
              <a:rPr lang="en-US" sz="1100" b="1" dirty="0" smtClean="0">
                <a:solidFill>
                  <a:schemeClr val="accent6">
                    <a:lumMod val="75000"/>
                  </a:schemeClr>
                </a:solidFill>
              </a:rPr>
              <a:t>Subscribed athletes</a:t>
            </a:r>
            <a:endParaRPr lang="en-US" sz="1100" dirty="0">
              <a:solidFill>
                <a:schemeClr val="tx1">
                  <a:lumMod val="75000"/>
                  <a:lumOff val="25000"/>
                </a:schemeClr>
              </a:solidFill>
            </a:endParaRPr>
          </a:p>
        </p:txBody>
      </p:sp>
      <p:cxnSp>
        <p:nvCxnSpPr>
          <p:cNvPr id="239" name="Straight Arrow Connector 238"/>
          <p:cNvCxnSpPr/>
          <p:nvPr/>
        </p:nvCxnSpPr>
        <p:spPr>
          <a:xfrm flipH="1">
            <a:off x="1252189" y="9154109"/>
            <a:ext cx="1735058" cy="11864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8122851" y="8899272"/>
            <a:ext cx="440037" cy="369332"/>
          </a:xfrm>
          <a:prstGeom prst="rect">
            <a:avLst/>
          </a:prstGeom>
          <a:noFill/>
        </p:spPr>
        <p:txBody>
          <a:bodyPr wrap="square" rtlCol="0">
            <a:spAutoFit/>
          </a:bodyPr>
          <a:lstStyle/>
          <a:p>
            <a:r>
              <a:rPr lang="fi-FI" b="1" dirty="0" smtClean="0">
                <a:solidFill>
                  <a:schemeClr val="tx1">
                    <a:lumMod val="75000"/>
                    <a:lumOff val="25000"/>
                  </a:schemeClr>
                </a:solidFill>
                <a:latin typeface="FontAwesome"/>
              </a:rPr>
              <a:t> </a:t>
            </a:r>
            <a:r>
              <a:rPr lang="fi-FI" dirty="0" smtClean="0">
                <a:solidFill>
                  <a:schemeClr val="tx1">
                    <a:lumMod val="50000"/>
                    <a:lumOff val="50000"/>
                  </a:schemeClr>
                </a:solidFill>
                <a:latin typeface="FontAwesome"/>
              </a:rPr>
              <a:t></a:t>
            </a:r>
            <a:endParaRPr lang="fi-FI" sz="1100" dirty="0">
              <a:solidFill>
                <a:schemeClr val="tx1">
                  <a:lumMod val="50000"/>
                  <a:lumOff val="50000"/>
                </a:schemeClr>
              </a:solidFill>
            </a:endParaRPr>
          </a:p>
        </p:txBody>
      </p:sp>
      <p:cxnSp>
        <p:nvCxnSpPr>
          <p:cNvPr id="9" name="Straight Connector 8"/>
          <p:cNvCxnSpPr/>
          <p:nvPr/>
        </p:nvCxnSpPr>
        <p:spPr>
          <a:xfrm>
            <a:off x="6899873" y="12573000"/>
            <a:ext cx="1134" cy="906440"/>
          </a:xfrm>
          <a:prstGeom prst="line">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0" name="Rectangle 209"/>
          <p:cNvSpPr/>
          <p:nvPr/>
        </p:nvSpPr>
        <p:spPr>
          <a:xfrm>
            <a:off x="7002702" y="12979654"/>
            <a:ext cx="548548" cy="261610"/>
          </a:xfrm>
          <a:prstGeom prst="rect">
            <a:avLst/>
          </a:prstGeom>
        </p:spPr>
        <p:txBody>
          <a:bodyPr wrap="none">
            <a:spAutoFit/>
          </a:bodyPr>
          <a:lstStyle/>
          <a:p>
            <a:r>
              <a:rPr lang="en-US" sz="1100" dirty="0" smtClean="0">
                <a:solidFill>
                  <a:schemeClr val="tx1">
                    <a:lumMod val="75000"/>
                    <a:lumOff val="25000"/>
                  </a:schemeClr>
                </a:solidFill>
              </a:rPr>
              <a:t>Share:</a:t>
            </a:r>
            <a:endParaRPr lang="en-US" sz="1100" b="1" dirty="0">
              <a:solidFill>
                <a:schemeClr val="bg1">
                  <a:lumMod val="65000"/>
                </a:schemeClr>
              </a:solidFill>
            </a:endParaRPr>
          </a:p>
        </p:txBody>
      </p:sp>
      <p:pic>
        <p:nvPicPr>
          <p:cNvPr id="215" name="Picture 8" descr="https://dev.raynforest.com/dist/img/twitter-sm-icon.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65831"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17" name="Picture 4" descr="https://dev.raynforest.com/dist/img/fb-sm-icon.png"/>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362080"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47" name="Picture 10" descr="https://dev.raynforest.com/dist/img/google-sm-icon.pn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658329"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pic>
        <p:nvPicPr>
          <p:cNvPr id="248" name="Picture 18" descr="https://dev.raynforest.com/dist/img/pinterest-sm-icon.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7954578" y="13223916"/>
            <a:ext cx="246320" cy="246320"/>
          </a:xfrm>
          <a:prstGeom prst="rect">
            <a:avLst/>
          </a:prstGeom>
          <a:noFill/>
          <a:extLst>
            <a:ext uri="{909E8E84-426E-40DD-AFC4-6F175D3DCCD1}">
              <a14:hiddenFill xmlns:a14="http://schemas.microsoft.com/office/drawing/2010/main">
                <a:solidFill>
                  <a:srgbClr val="FFFFFF"/>
                </a:solidFill>
              </a14:hiddenFill>
            </a:ext>
          </a:extLst>
        </p:spPr>
      </p:pic>
      <p:sp>
        <p:nvSpPr>
          <p:cNvPr id="254" name="Rounded Rectangle 253"/>
          <p:cNvSpPr/>
          <p:nvPr/>
        </p:nvSpPr>
        <p:spPr>
          <a:xfrm>
            <a:off x="9741110" y="12712169"/>
            <a:ext cx="381000" cy="219456"/>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YES</a:t>
            </a:r>
          </a:p>
        </p:txBody>
      </p:sp>
      <p:sp>
        <p:nvSpPr>
          <p:cNvPr id="256" name="Rounded Rectangle 255"/>
          <p:cNvSpPr/>
          <p:nvPr/>
        </p:nvSpPr>
        <p:spPr>
          <a:xfrm>
            <a:off x="10173496" y="12712169"/>
            <a:ext cx="381000" cy="219456"/>
          </a:xfrm>
          <a:prstGeom prst="roundRect">
            <a:avLst>
              <a:gd name="adj" fmla="val 5729"/>
            </a:avLst>
          </a:prstGeom>
          <a:gradFill flip="none" rotWithShape="1">
            <a:gsLst>
              <a:gs pos="0">
                <a:srgbClr val="592219"/>
              </a:gs>
              <a:gs pos="23000">
                <a:srgbClr val="833C29"/>
              </a:gs>
              <a:gs pos="100000">
                <a:srgbClr val="AB4A37"/>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NO</a:t>
            </a:r>
          </a:p>
        </p:txBody>
      </p:sp>
      <p:sp>
        <p:nvSpPr>
          <p:cNvPr id="257" name="Rectangle 256"/>
          <p:cNvSpPr/>
          <p:nvPr/>
        </p:nvSpPr>
        <p:spPr>
          <a:xfrm>
            <a:off x="7012227" y="12459447"/>
            <a:ext cx="1077539" cy="430887"/>
          </a:xfrm>
          <a:prstGeom prst="rect">
            <a:avLst/>
          </a:prstGeom>
        </p:spPr>
        <p:txBody>
          <a:bodyPr wrap="none">
            <a:spAutoFit/>
          </a:bodyPr>
          <a:lstStyle/>
          <a:p>
            <a:r>
              <a:rPr lang="en-US" sz="1100" dirty="0" smtClean="0">
                <a:solidFill>
                  <a:schemeClr val="tx1">
                    <a:lumMod val="75000"/>
                    <a:lumOff val="25000"/>
                  </a:schemeClr>
                </a:solidFill>
              </a:rPr>
              <a:t>Advice Helpful?</a:t>
            </a:r>
          </a:p>
          <a:p>
            <a:r>
              <a:rPr lang="en-US" sz="1100" u="sng" dirty="0" smtClean="0">
                <a:solidFill>
                  <a:schemeClr val="accent3">
                    <a:lumMod val="50000"/>
                  </a:schemeClr>
                </a:solidFill>
              </a:rPr>
              <a:t>Yes </a:t>
            </a:r>
            <a:r>
              <a:rPr lang="en-US" sz="1100" dirty="0" smtClean="0">
                <a:solidFill>
                  <a:schemeClr val="tx1">
                    <a:lumMod val="75000"/>
                    <a:lumOff val="25000"/>
                  </a:schemeClr>
                </a:solidFill>
              </a:rPr>
              <a:t>  |   </a:t>
            </a:r>
            <a:r>
              <a:rPr lang="en-US" sz="1100" u="sng" dirty="0" smtClean="0">
                <a:solidFill>
                  <a:schemeClr val="accent2">
                    <a:lumMod val="50000"/>
                  </a:schemeClr>
                </a:solidFill>
              </a:rPr>
              <a:t>No</a:t>
            </a:r>
            <a:endParaRPr lang="en-US" sz="1100" u="sng" dirty="0">
              <a:solidFill>
                <a:schemeClr val="accent2">
                  <a:lumMod val="50000"/>
                </a:schemeClr>
              </a:solidFill>
            </a:endParaRPr>
          </a:p>
        </p:txBody>
      </p:sp>
      <p:sp>
        <p:nvSpPr>
          <p:cNvPr id="258" name="Chevron 257"/>
          <p:cNvSpPr/>
          <p:nvPr/>
        </p:nvSpPr>
        <p:spPr>
          <a:xfrm>
            <a:off x="4286812" y="3932130"/>
            <a:ext cx="89606" cy="137160"/>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49" name="Picture 24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984281" y="3836103"/>
            <a:ext cx="339419" cy="351431"/>
          </a:xfrm>
          <a:prstGeom prst="ellipse">
            <a:avLst/>
          </a:prstGeom>
          <a:gradFill flip="none" rotWithShape="1">
            <a:gsLst>
              <a:gs pos="0">
                <a:schemeClr val="accent3"/>
              </a:gs>
              <a:gs pos="100000">
                <a:srgbClr val="83A73B"/>
              </a:gs>
            </a:gsLst>
            <a:lin ang="16200000" scaled="1"/>
            <a:tileRect/>
          </a:gradFill>
          <a:ln w="12700">
            <a:noFill/>
          </a:ln>
        </p:spPr>
      </p:pic>
      <p:sp>
        <p:nvSpPr>
          <p:cNvPr id="250" name="TextBox 249"/>
          <p:cNvSpPr txBox="1"/>
          <p:nvPr/>
        </p:nvSpPr>
        <p:spPr>
          <a:xfrm>
            <a:off x="7215742" y="8382000"/>
            <a:ext cx="1142481" cy="261610"/>
          </a:xfrm>
          <a:prstGeom prst="rect">
            <a:avLst/>
          </a:prstGeom>
          <a:noFill/>
        </p:spPr>
        <p:txBody>
          <a:bodyPr wrap="square" rtlCol="0">
            <a:spAutoFit/>
          </a:bodyPr>
          <a:lstStyle/>
          <a:p>
            <a:r>
              <a:rPr lang="en-US" sz="1100" b="1" dirty="0" smtClean="0">
                <a:solidFill>
                  <a:schemeClr val="accent6">
                    <a:lumMod val="75000"/>
                  </a:schemeClr>
                </a:solidFill>
              </a:rPr>
              <a:t>Click</a:t>
            </a:r>
            <a:endParaRPr lang="en-US" sz="1100" dirty="0">
              <a:solidFill>
                <a:schemeClr val="tx1">
                  <a:lumMod val="75000"/>
                  <a:lumOff val="25000"/>
                </a:schemeClr>
              </a:solidFill>
            </a:endParaRPr>
          </a:p>
        </p:txBody>
      </p:sp>
      <p:sp>
        <p:nvSpPr>
          <p:cNvPr id="251" name="Rectangle 250"/>
          <p:cNvSpPr/>
          <p:nvPr/>
        </p:nvSpPr>
        <p:spPr>
          <a:xfrm>
            <a:off x="-2057400" y="777196"/>
            <a:ext cx="1878574"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Product Search</a:t>
            </a:r>
            <a:endParaRPr lang="en-US" dirty="0"/>
          </a:p>
        </p:txBody>
      </p:sp>
      <p:sp>
        <p:nvSpPr>
          <p:cNvPr id="252" name="Rectangle 251"/>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3" name="TextBox 252"/>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259" name="Picture 258"/>
          <p:cNvPicPr>
            <a:picLocks noChangeAspect="1"/>
          </p:cNvPicPr>
          <p:nvPr/>
        </p:nvPicPr>
        <p:blipFill rotWithShape="1">
          <a:blip r:embed="rId24"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261" name="TextBox 260"/>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263" name="Rectangle 262"/>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264" name="Rectangle 263"/>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265" name="Straight Connector 264"/>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7"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8" name="Rectangle 267"/>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9" name="Rectangle 268"/>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0"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1" name="Round Same Side Corner Rectangle 270"/>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4" name="TextBox 273"/>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275"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8" name="Rounded Rectangle 277"/>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9" name="TextBox 278"/>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280" name="Group 279"/>
          <p:cNvGrpSpPr/>
          <p:nvPr/>
        </p:nvGrpSpPr>
        <p:grpSpPr>
          <a:xfrm>
            <a:off x="7349079" y="641686"/>
            <a:ext cx="14626" cy="347472"/>
            <a:chOff x="3863549" y="590660"/>
            <a:chExt cx="14626" cy="425400"/>
          </a:xfrm>
        </p:grpSpPr>
        <p:cxnSp>
          <p:nvCxnSpPr>
            <p:cNvPr id="281" name="Straight Connector 280"/>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p:nvGrpSpPr>
        <p:grpSpPr>
          <a:xfrm>
            <a:off x="1771372" y="642701"/>
            <a:ext cx="14626" cy="347472"/>
            <a:chOff x="3863549" y="590660"/>
            <a:chExt cx="14626" cy="425400"/>
          </a:xfrm>
        </p:grpSpPr>
        <p:cxnSp>
          <p:nvCxnSpPr>
            <p:cNvPr id="290" name="Straight Connector 289"/>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92" name="Rounded Rectangle 291"/>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ounded Rectangle 292"/>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94" name="TextBox 293"/>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295" name="Straight Connector 294"/>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96" name="TextBox 295"/>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298" name="Rectangle 297"/>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9" name="Picture 298"/>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pic>
        <p:nvPicPr>
          <p:cNvPr id="2050" name="Picture 2" descr="http://i01.twenga.com/sports/running-shoes/asics-gel-cumulus-13-p_732331vb.jpg"/>
          <p:cNvPicPr>
            <a:picLocks noChangeAspect="1" noChangeArrowheads="1"/>
          </p:cNvPicPr>
          <p:nvPr/>
        </p:nvPicPr>
        <p:blipFill>
          <a:blip r:embed="rId2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13899" y="4770911"/>
            <a:ext cx="1720258" cy="1720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44997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220" y="2154910"/>
            <a:ext cx="3169774"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6" name="Rectangle 205"/>
          <p:cNvSpPr/>
          <p:nvPr/>
        </p:nvSpPr>
        <p:spPr>
          <a:xfrm>
            <a:off x="-11306" y="769939"/>
            <a:ext cx="9144104" cy="1337832"/>
          </a:xfrm>
          <a:prstGeom prst="rect">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p:cNvSpPr txBox="1"/>
          <p:nvPr/>
        </p:nvSpPr>
        <p:spPr>
          <a:xfrm>
            <a:off x="4512593" y="2529575"/>
            <a:ext cx="4098007" cy="923330"/>
          </a:xfrm>
          <a:prstGeom prst="rect">
            <a:avLst/>
          </a:prstGeom>
          <a:solidFill>
            <a:schemeClr val="bg1"/>
          </a:solidFill>
        </p:spPr>
        <p:txBody>
          <a:bodyPr wrap="square" rtlCol="0">
            <a:spAutoFit/>
          </a:bodyPr>
          <a:lstStyle/>
          <a:p>
            <a:r>
              <a:rPr lang="nb-NO" sz="2000" b="1" dirty="0" smtClean="0">
                <a:solidFill>
                  <a:schemeClr val="tx1">
                    <a:lumMod val="85000"/>
                    <a:lumOff val="15000"/>
                  </a:schemeClr>
                </a:solidFill>
              </a:rPr>
              <a:t>GARMIN FORERUNNER 220 - RUNNING GPS WATCH - 1" 180 X 180</a:t>
            </a:r>
            <a:br>
              <a:rPr lang="nb-NO" sz="2000" b="1" dirty="0" smtClean="0">
                <a:solidFill>
                  <a:schemeClr val="tx1">
                    <a:lumMod val="85000"/>
                    <a:lumOff val="15000"/>
                  </a:schemeClr>
                </a:solidFill>
              </a:rPr>
            </a:br>
            <a:r>
              <a:rPr lang="nb-NO" sz="1400" b="1" dirty="0" smtClean="0">
                <a:solidFill>
                  <a:schemeClr val="bg1">
                    <a:lumMod val="75000"/>
                  </a:schemeClr>
                </a:solidFill>
              </a:rPr>
              <a:t>GARMIN</a:t>
            </a:r>
            <a:endParaRPr lang="en-US" sz="1400" dirty="0" smtClean="0">
              <a:solidFill>
                <a:schemeClr val="tx1">
                  <a:lumMod val="50000"/>
                  <a:lumOff val="50000"/>
                </a:schemeClr>
              </a:solidFill>
            </a:endParaRPr>
          </a:p>
        </p:txBody>
      </p:sp>
      <p:sp>
        <p:nvSpPr>
          <p:cNvPr id="122" name="TextBox 121"/>
          <p:cNvSpPr txBox="1"/>
          <p:nvPr/>
        </p:nvSpPr>
        <p:spPr>
          <a:xfrm>
            <a:off x="4581787" y="3432088"/>
            <a:ext cx="4098007" cy="400110"/>
          </a:xfrm>
          <a:prstGeom prst="rect">
            <a:avLst/>
          </a:prstGeom>
          <a:solidFill>
            <a:schemeClr val="bg1"/>
          </a:solidFill>
        </p:spPr>
        <p:txBody>
          <a:bodyPr wrap="square" rtlCol="0">
            <a:spAutoFit/>
          </a:bodyPr>
          <a:lstStyle/>
          <a:p>
            <a:r>
              <a:rPr lang="nb-NO" sz="2000" b="1" strike="sngStrike" dirty="0" smtClean="0">
                <a:solidFill>
                  <a:schemeClr val="tx1">
                    <a:lumMod val="75000"/>
                    <a:lumOff val="25000"/>
                  </a:schemeClr>
                </a:solidFill>
              </a:rPr>
              <a:t>$324</a:t>
            </a:r>
            <a:r>
              <a:rPr lang="nb-NO" sz="2000" b="1" dirty="0" smtClean="0">
                <a:solidFill>
                  <a:schemeClr val="tx1">
                    <a:lumMod val="75000"/>
                    <a:lumOff val="25000"/>
                  </a:schemeClr>
                </a:solidFill>
              </a:rPr>
              <a:t>  </a:t>
            </a:r>
            <a:r>
              <a:rPr lang="nb-NO" sz="2000" b="1" dirty="0" smtClean="0">
                <a:solidFill>
                  <a:schemeClr val="accent6">
                    <a:lumMod val="75000"/>
                  </a:schemeClr>
                </a:solidFill>
              </a:rPr>
              <a:t>$249</a:t>
            </a:r>
            <a:endParaRPr lang="en-US" sz="1000" b="1" dirty="0" smtClean="0">
              <a:solidFill>
                <a:schemeClr val="tx1">
                  <a:lumMod val="75000"/>
                  <a:lumOff val="25000"/>
                </a:schemeClr>
              </a:solidFill>
            </a:endParaRP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13" y="11401425"/>
            <a:ext cx="8038759" cy="726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2" name="TextBox 131"/>
          <p:cNvSpPr txBox="1"/>
          <p:nvPr/>
        </p:nvSpPr>
        <p:spPr>
          <a:xfrm>
            <a:off x="176284" y="6114508"/>
            <a:ext cx="7276189" cy="400110"/>
          </a:xfrm>
          <a:prstGeom prst="rect">
            <a:avLst/>
          </a:prstGeom>
          <a:noFill/>
        </p:spPr>
        <p:txBody>
          <a:bodyPr wrap="square" rtlCol="0">
            <a:spAutoFit/>
          </a:bodyPr>
          <a:lstStyle/>
          <a:p>
            <a:r>
              <a:rPr lang="fi-FI" sz="2000" dirty="0" smtClean="0">
                <a:solidFill>
                  <a:schemeClr val="tx1">
                    <a:lumMod val="65000"/>
                    <a:lumOff val="35000"/>
                  </a:schemeClr>
                </a:solidFill>
              </a:rPr>
              <a:t>Sam Bloch</a:t>
            </a:r>
            <a:r>
              <a:rPr lang="fi-FI" sz="2000" dirty="0">
                <a:solidFill>
                  <a:schemeClr val="tx1">
                    <a:lumMod val="65000"/>
                    <a:lumOff val="35000"/>
                  </a:schemeClr>
                </a:solidFill>
              </a:rPr>
              <a:t> </a:t>
            </a:r>
            <a:r>
              <a:rPr lang="fi-FI" sz="2000" dirty="0" smtClean="0">
                <a:solidFill>
                  <a:schemeClr val="tx1">
                    <a:lumMod val="65000"/>
                    <a:lumOff val="35000"/>
                  </a:schemeClr>
                </a:solidFill>
              </a:rPr>
              <a:t>Also Recommends These Products  (14)</a:t>
            </a:r>
            <a:endParaRPr lang="en-US" dirty="0" smtClean="0">
              <a:solidFill>
                <a:schemeClr val="bg1">
                  <a:lumMod val="50000"/>
                </a:schemeClr>
              </a:solidFill>
            </a:endParaRPr>
          </a:p>
        </p:txBody>
      </p:sp>
      <p:pic>
        <p:nvPicPr>
          <p:cNvPr id="82" name="Picture 23" descr="http://www.thetrishop.com/media/catalog/product/cache/1/image/500x500/9df78eab33525d08d6e5fb8d27136e95/t/r/tri_shop-20_1.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3695" y="6816641"/>
            <a:ext cx="1161728" cy="1161728"/>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10" descr="CARBO-PRO IP GMO-FRE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3012" y="6981022"/>
            <a:ext cx="547188" cy="970622"/>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http://www.swimoutlet.com/photos/SOResource/options/auto-thumbnails/7530853-39629-T-168x196-AUTO.jpg"/>
          <p:cNvPicPr>
            <a:picLocks noChangeAspect="1" noChangeArrowheads="1"/>
          </p:cNvPicPr>
          <p:nvPr/>
        </p:nvPicPr>
        <p:blipFill rotWithShape="1">
          <a:blip r:embed="rId6">
            <a:extLst>
              <a:ext uri="{28A0092B-C50C-407E-A947-70E740481C1C}">
                <a14:useLocalDpi xmlns:a14="http://schemas.microsoft.com/office/drawing/2010/main" val="0"/>
              </a:ext>
            </a:extLst>
          </a:blip>
          <a:srcRect b="40824"/>
          <a:stretch/>
        </p:blipFill>
        <p:spPr bwMode="auto">
          <a:xfrm>
            <a:off x="4973065" y="7051033"/>
            <a:ext cx="1242788" cy="858002"/>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6"/>
          <p:cNvPicPr>
            <a:picLocks noChangeAspect="1" noChangeArrowheads="1"/>
          </p:cNvPicPr>
          <p:nvPr/>
        </p:nvPicPr>
        <p:blipFill rotWithShape="1">
          <a:blip r:embed="rId7">
            <a:extLst>
              <a:ext uri="{28A0092B-C50C-407E-A947-70E740481C1C}">
                <a14:useLocalDpi xmlns:a14="http://schemas.microsoft.com/office/drawing/2010/main" val="0"/>
              </a:ext>
            </a:extLst>
          </a:blip>
          <a:srcRect t="67237" r="43846"/>
          <a:stretch/>
        </p:blipFill>
        <p:spPr bwMode="auto">
          <a:xfrm>
            <a:off x="4496228" y="5520369"/>
            <a:ext cx="2209575" cy="41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718549" y="5027864"/>
            <a:ext cx="1740794" cy="3529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94917" y="1070302"/>
            <a:ext cx="2293901" cy="654025"/>
          </a:xfrm>
          <a:prstGeom prst="rect">
            <a:avLst/>
          </a:prstGeom>
          <a:noFill/>
        </p:spPr>
        <p:txBody>
          <a:bodyPr wrap="square" rtlCol="0">
            <a:spAutoFit/>
          </a:bodyPr>
          <a:lstStyle/>
          <a:p>
            <a:r>
              <a:rPr lang="fi-FI" sz="1000" i="1" dirty="0" smtClean="0">
                <a:solidFill>
                  <a:schemeClr val="tx1">
                    <a:lumMod val="85000"/>
                    <a:lumOff val="15000"/>
                  </a:schemeClr>
                </a:solidFill>
              </a:rPr>
              <a:t>Recommended by</a:t>
            </a:r>
            <a:br>
              <a:rPr lang="fi-FI" sz="1000" i="1" dirty="0" smtClean="0">
                <a:solidFill>
                  <a:schemeClr val="tx1">
                    <a:lumMod val="85000"/>
                    <a:lumOff val="15000"/>
                  </a:schemeClr>
                </a:solidFill>
              </a:rPr>
            </a:br>
            <a:r>
              <a:rPr lang="fi-FI" sz="1600" dirty="0" smtClean="0">
                <a:solidFill>
                  <a:schemeClr val="tx1">
                    <a:lumMod val="85000"/>
                    <a:lumOff val="15000"/>
                  </a:schemeClr>
                </a:solidFill>
              </a:rPr>
              <a:t>SAM BLOCH</a:t>
            </a:r>
          </a:p>
          <a:p>
            <a:r>
              <a:rPr lang="fi-FI" sz="1050" dirty="0" smtClean="0">
                <a:solidFill>
                  <a:schemeClr val="bg1">
                    <a:lumMod val="50000"/>
                  </a:schemeClr>
                </a:solidFill>
              </a:rPr>
              <a:t>Pro Triathlete</a:t>
            </a:r>
            <a:endParaRPr lang="fi-FI" sz="1050" dirty="0">
              <a:solidFill>
                <a:schemeClr val="bg1">
                  <a:lumMod val="50000"/>
                </a:schemeClr>
              </a:solidFill>
            </a:endParaRPr>
          </a:p>
        </p:txBody>
      </p:sp>
      <p:pic>
        <p:nvPicPr>
          <p:cNvPr id="153" name="Picture 15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1662" y="1119255"/>
            <a:ext cx="918713" cy="918713"/>
          </a:xfrm>
          <a:prstGeom prst="ellipse">
            <a:avLst/>
          </a:prstGeom>
          <a:noFill/>
          <a:ln w="12700">
            <a:solidFill>
              <a:schemeClr val="bg1">
                <a:lumMod val="85000"/>
              </a:schemeClr>
            </a:solidFill>
          </a:ln>
        </p:spPr>
      </p:pic>
      <p:sp>
        <p:nvSpPr>
          <p:cNvPr id="167" name="TextBox 166"/>
          <p:cNvSpPr txBox="1"/>
          <p:nvPr/>
        </p:nvSpPr>
        <p:spPr>
          <a:xfrm>
            <a:off x="3172955" y="1091579"/>
            <a:ext cx="3508217" cy="769441"/>
          </a:xfrm>
          <a:prstGeom prst="rect">
            <a:avLst/>
          </a:prstGeom>
          <a:noFill/>
        </p:spPr>
        <p:txBody>
          <a:bodyPr wrap="square" rtlCol="0">
            <a:spAutoFit/>
          </a:bodyPr>
          <a:lstStyle/>
          <a:p>
            <a:r>
              <a:rPr lang="fi-FI" sz="1400" dirty="0" smtClean="0">
                <a:solidFill>
                  <a:schemeClr val="tx1">
                    <a:lumMod val="75000"/>
                    <a:lumOff val="25000"/>
                  </a:schemeClr>
                </a:solidFill>
              </a:rPr>
              <a:t>”Have been using the Garmin Forerunner 220 for 5 years.  Love it!”</a:t>
            </a:r>
          </a:p>
          <a:p>
            <a:r>
              <a:rPr lang="fi-FI" sz="1000" b="1" dirty="0" smtClean="0">
                <a:solidFill>
                  <a:schemeClr val="tx1">
                    <a:lumMod val="75000"/>
                    <a:lumOff val="25000"/>
                  </a:schemeClr>
                </a:solidFill>
              </a:rPr>
              <a:t>June 17, 2013</a:t>
            </a:r>
          </a:p>
          <a:p>
            <a:endParaRPr lang="fi-FI" sz="600" b="1" dirty="0" smtClean="0">
              <a:solidFill>
                <a:schemeClr val="bg1"/>
              </a:solidFill>
            </a:endParaRPr>
          </a:p>
        </p:txBody>
      </p:sp>
      <p:cxnSp>
        <p:nvCxnSpPr>
          <p:cNvPr id="208" name="Straight Connector 207"/>
          <p:cNvCxnSpPr/>
          <p:nvPr/>
        </p:nvCxnSpPr>
        <p:spPr>
          <a:xfrm>
            <a:off x="-21517" y="2098869"/>
            <a:ext cx="915431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0" name="TextBox 209"/>
          <p:cNvSpPr txBox="1"/>
          <p:nvPr/>
        </p:nvSpPr>
        <p:spPr>
          <a:xfrm>
            <a:off x="7028238" y="1268105"/>
            <a:ext cx="1938598" cy="246221"/>
          </a:xfrm>
          <a:prstGeom prst="rect">
            <a:avLst/>
          </a:prstGeom>
          <a:noFill/>
        </p:spPr>
        <p:txBody>
          <a:bodyPr wrap="square" rtlCol="0">
            <a:spAutoFit/>
          </a:bodyPr>
          <a:lstStyle/>
          <a:p>
            <a:r>
              <a:rPr lang="fi-FI" sz="1000" i="1" dirty="0" smtClean="0">
                <a:solidFill>
                  <a:schemeClr val="bg1">
                    <a:lumMod val="50000"/>
                  </a:schemeClr>
                </a:solidFill>
              </a:rPr>
              <a:t>Also Recommended by (5)</a:t>
            </a:r>
            <a:endParaRPr lang="fi-FI" sz="1050" dirty="0">
              <a:solidFill>
                <a:schemeClr val="bg1">
                  <a:lumMod val="50000"/>
                </a:schemeClr>
              </a:solidFill>
            </a:endParaRPr>
          </a:p>
        </p:txBody>
      </p:sp>
      <p:pic>
        <p:nvPicPr>
          <p:cNvPr id="211" name="Picture 2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542396" y="1590338"/>
            <a:ext cx="339418" cy="348564"/>
          </a:xfrm>
          <a:prstGeom prst="ellipse">
            <a:avLst/>
          </a:prstGeom>
          <a:noFill/>
          <a:ln w="12700">
            <a:solidFill>
              <a:schemeClr val="bg1">
                <a:lumMod val="85000"/>
              </a:schemeClr>
            </a:solidFill>
          </a:ln>
        </p:spPr>
      </p:pic>
      <p:pic>
        <p:nvPicPr>
          <p:cNvPr id="212" name="Picture 10" descr="http://mahamondo.typepad.com/mahamondo/images/2007/07/29/31321990.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16166"/>
          <a:stretch/>
        </p:blipFill>
        <p:spPr bwMode="auto">
          <a:xfrm>
            <a:off x="7943925" y="1590338"/>
            <a:ext cx="339052" cy="352193"/>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213" name="Picture 2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106729" y="1590338"/>
            <a:ext cx="339419" cy="351431"/>
          </a:xfrm>
          <a:prstGeom prst="ellipse">
            <a:avLst/>
          </a:prstGeom>
          <a:noFill/>
          <a:ln w="12700">
            <a:solidFill>
              <a:schemeClr val="bg1">
                <a:lumMod val="85000"/>
              </a:schemeClr>
            </a:solidFill>
          </a:ln>
        </p:spPr>
      </p:pic>
      <p:pic>
        <p:nvPicPr>
          <p:cNvPr id="214" name="Picture 213"/>
          <p:cNvPicPr>
            <a:picLocks noChangeAspect="1"/>
          </p:cNvPicPr>
          <p:nvPr/>
        </p:nvPicPr>
        <p:blipFill rotWithShape="1">
          <a:blip r:embed="rId12" cstate="print">
            <a:extLst>
              <a:ext uri="{28A0092B-C50C-407E-A947-70E740481C1C}">
                <a14:useLocalDpi xmlns:a14="http://schemas.microsoft.com/office/drawing/2010/main" val="0"/>
              </a:ext>
            </a:extLst>
          </a:blip>
          <a:srcRect b="13147"/>
          <a:stretch/>
        </p:blipFill>
        <p:spPr>
          <a:xfrm>
            <a:off x="8379226" y="1590338"/>
            <a:ext cx="334740" cy="349967"/>
          </a:xfrm>
          <a:prstGeom prst="ellipse">
            <a:avLst/>
          </a:prstGeom>
        </p:spPr>
      </p:pic>
      <p:grpSp>
        <p:nvGrpSpPr>
          <p:cNvPr id="215" name="Group 214"/>
          <p:cNvGrpSpPr/>
          <p:nvPr/>
        </p:nvGrpSpPr>
        <p:grpSpPr>
          <a:xfrm>
            <a:off x="6841046" y="1123569"/>
            <a:ext cx="14626" cy="914400"/>
            <a:chOff x="3863549" y="590660"/>
            <a:chExt cx="14626" cy="425400"/>
          </a:xfrm>
        </p:grpSpPr>
        <p:cxnSp>
          <p:nvCxnSpPr>
            <p:cNvPr id="216" name="Straight Connector 21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Chevron 10"/>
          <p:cNvSpPr/>
          <p:nvPr/>
        </p:nvSpPr>
        <p:spPr>
          <a:xfrm rot="5400000">
            <a:off x="4459096" y="1553132"/>
            <a:ext cx="193088" cy="77879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3" name="Rectangle 222"/>
          <p:cNvSpPr/>
          <p:nvPr/>
        </p:nvSpPr>
        <p:spPr>
          <a:xfrm>
            <a:off x="199655"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 name="Rectangle 224"/>
          <p:cNvSpPr/>
          <p:nvPr/>
        </p:nvSpPr>
        <p:spPr>
          <a:xfrm>
            <a:off x="279592" y="7977281"/>
            <a:ext cx="1928506" cy="1131079"/>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50" dirty="0" smtClean="0">
                <a:solidFill>
                  <a:schemeClr val="tx1">
                    <a:lumMod val="65000"/>
                    <a:lumOff val="35000"/>
                  </a:schemeClr>
                </a:solidFill>
              </a:rPr>
              <a:t>by Nike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pic>
        <p:nvPicPr>
          <p:cNvPr id="229" name="Picture 7" descr="http://images.nike.com/is/image/DotCom/pwp_sheet?$NIKE_PWPx3$&amp;$img0=638073_704"/>
          <p:cNvPicPr>
            <a:picLocks noChangeAspect="1" noChangeArrowheads="1"/>
          </p:cNvPicPr>
          <p:nvPr/>
        </p:nvPicPr>
        <p:blipFill rotWithShape="1">
          <a:blip r:embed="rId13">
            <a:extLst>
              <a:ext uri="{28A0092B-C50C-407E-A947-70E740481C1C}">
                <a14:useLocalDpi xmlns:a14="http://schemas.microsoft.com/office/drawing/2010/main" val="0"/>
              </a:ext>
            </a:extLst>
          </a:blip>
          <a:srcRect t="21635" r="66736" b="22487"/>
          <a:stretch/>
        </p:blipFill>
        <p:spPr bwMode="auto">
          <a:xfrm>
            <a:off x="374152" y="6982443"/>
            <a:ext cx="1597143" cy="894290"/>
          </a:xfrm>
          <a:prstGeom prst="rect">
            <a:avLst/>
          </a:prstGeom>
          <a:noFill/>
          <a:extLst>
            <a:ext uri="{909E8E84-426E-40DD-AFC4-6F175D3DCCD1}">
              <a14:hiddenFill xmlns:a14="http://schemas.microsoft.com/office/drawing/2010/main">
                <a:solidFill>
                  <a:srgbClr val="FFFFFF"/>
                </a:solidFill>
              </a14:hiddenFill>
            </a:ext>
          </a:extLst>
        </p:spPr>
      </p:pic>
      <p:sp>
        <p:nvSpPr>
          <p:cNvPr id="230" name="Right Triangle 229"/>
          <p:cNvSpPr/>
          <p:nvPr/>
        </p:nvSpPr>
        <p:spPr>
          <a:xfrm rot="10800000">
            <a:off x="1849093"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31" name="TextBox 230"/>
          <p:cNvSpPr txBox="1"/>
          <p:nvPr/>
        </p:nvSpPr>
        <p:spPr>
          <a:xfrm>
            <a:off x="1988058"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32" name="Rounded Rectangle 231"/>
          <p:cNvSpPr/>
          <p:nvPr/>
        </p:nvSpPr>
        <p:spPr>
          <a:xfrm>
            <a:off x="698430"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237" name="Rectangle 236"/>
          <p:cNvSpPr/>
          <p:nvPr/>
        </p:nvSpPr>
        <p:spPr>
          <a:xfrm>
            <a:off x="2430234"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Rectangle 242"/>
          <p:cNvSpPr/>
          <p:nvPr/>
        </p:nvSpPr>
        <p:spPr>
          <a:xfrm>
            <a:off x="2510171" y="7963633"/>
            <a:ext cx="1928506" cy="1131079"/>
          </a:xfrm>
          <a:prstGeom prst="rect">
            <a:avLst/>
          </a:prstGeom>
        </p:spPr>
        <p:txBody>
          <a:bodyPr wrap="square">
            <a:spAutoFit/>
          </a:bodyPr>
          <a:lstStyle/>
          <a:p>
            <a:endParaRPr lang="en-US" sz="1000" dirty="0" smtClean="0"/>
          </a:p>
          <a:p>
            <a:r>
              <a:rPr lang="en-US" sz="400" dirty="0" smtClean="0"/>
              <a:t> </a:t>
            </a:r>
          </a:p>
          <a:p>
            <a:r>
              <a:rPr lang="fi-FI" sz="1200" b="1" dirty="0"/>
              <a:t>Hoka One One Kailua Trail</a:t>
            </a:r>
            <a:br>
              <a:rPr lang="fi-FI" sz="1200" b="1" dirty="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Hoka</a:t>
            </a:r>
            <a:r>
              <a:rPr lang="en-US" sz="1050" dirty="0" smtClean="0">
                <a:solidFill>
                  <a:schemeClr val="tx1">
                    <a:lumMod val="65000"/>
                    <a:lumOff val="35000"/>
                  </a:schemeClr>
                </a:solidFill>
              </a:rPr>
              <a:t> One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240" name="Right Triangle 239"/>
          <p:cNvSpPr/>
          <p:nvPr/>
        </p:nvSpPr>
        <p:spPr>
          <a:xfrm rot="10800000">
            <a:off x="4079672"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41" name="TextBox 240"/>
          <p:cNvSpPr txBox="1"/>
          <p:nvPr/>
        </p:nvSpPr>
        <p:spPr>
          <a:xfrm>
            <a:off x="4218637"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42" name="Rounded Rectangle 241"/>
          <p:cNvSpPr/>
          <p:nvPr/>
        </p:nvSpPr>
        <p:spPr>
          <a:xfrm>
            <a:off x="2929009"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248" name="Rectangle 247"/>
          <p:cNvSpPr/>
          <p:nvPr/>
        </p:nvSpPr>
        <p:spPr>
          <a:xfrm>
            <a:off x="4660813"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4" name="Rectangle 253"/>
          <p:cNvSpPr/>
          <p:nvPr/>
        </p:nvSpPr>
        <p:spPr>
          <a:xfrm>
            <a:off x="4740750" y="7963633"/>
            <a:ext cx="1928506" cy="1131079"/>
          </a:xfrm>
          <a:prstGeom prst="rect">
            <a:avLst/>
          </a:prstGeom>
        </p:spPr>
        <p:txBody>
          <a:bodyPr wrap="square">
            <a:spAutoFit/>
          </a:bodyPr>
          <a:lstStyle/>
          <a:p>
            <a:endParaRPr lang="en-US" sz="1000" dirty="0" smtClean="0"/>
          </a:p>
          <a:p>
            <a:r>
              <a:rPr lang="en-US" sz="400" dirty="0" smtClean="0"/>
              <a:t> </a:t>
            </a:r>
          </a:p>
          <a:p>
            <a:r>
              <a:rPr lang="en-US" sz="1200" b="1" dirty="0" err="1"/>
              <a:t>Zoggs</a:t>
            </a:r>
            <a:r>
              <a:rPr lang="en-US" sz="1200" b="1" dirty="0"/>
              <a:t> Predator Flex </a:t>
            </a:r>
            <a:r>
              <a:rPr lang="en-US" sz="1200" b="1" dirty="0" smtClean="0"/>
              <a:t>R</a:t>
            </a:r>
            <a:br>
              <a:rPr lang="en-US" sz="1200" b="1" dirty="0" smtClean="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Zogs</a:t>
            </a:r>
            <a:endParaRPr lang="en-US" sz="1050" dirty="0" smtClean="0">
              <a:solidFill>
                <a:schemeClr val="tx1">
                  <a:lumMod val="65000"/>
                  <a:lumOff val="35000"/>
                </a:schemeClr>
              </a:solidFill>
            </a:endParaRP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251" name="Right Triangle 250"/>
          <p:cNvSpPr/>
          <p:nvPr/>
        </p:nvSpPr>
        <p:spPr>
          <a:xfrm rot="10800000">
            <a:off x="6310251"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52" name="TextBox 251"/>
          <p:cNvSpPr txBox="1"/>
          <p:nvPr/>
        </p:nvSpPr>
        <p:spPr>
          <a:xfrm>
            <a:off x="6449216"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53" name="Rounded Rectangle 252"/>
          <p:cNvSpPr/>
          <p:nvPr/>
        </p:nvSpPr>
        <p:spPr>
          <a:xfrm>
            <a:off x="5159588"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259" name="Rectangle 258"/>
          <p:cNvSpPr/>
          <p:nvPr/>
        </p:nvSpPr>
        <p:spPr>
          <a:xfrm>
            <a:off x="6891391" y="6635875"/>
            <a:ext cx="2044990" cy="3395216"/>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Rectangle 264"/>
          <p:cNvSpPr/>
          <p:nvPr/>
        </p:nvSpPr>
        <p:spPr>
          <a:xfrm>
            <a:off x="6971328" y="7949985"/>
            <a:ext cx="1928506" cy="1315745"/>
          </a:xfrm>
          <a:prstGeom prst="rect">
            <a:avLst/>
          </a:prstGeom>
        </p:spPr>
        <p:txBody>
          <a:bodyPr wrap="square">
            <a:spAutoFit/>
          </a:bodyPr>
          <a:lstStyle/>
          <a:p>
            <a:endParaRPr lang="en-US" sz="1000" dirty="0" smtClean="0"/>
          </a:p>
          <a:p>
            <a:r>
              <a:rPr lang="en-US" sz="400" dirty="0" smtClean="0"/>
              <a:t> </a:t>
            </a:r>
          </a:p>
          <a:p>
            <a:r>
              <a:rPr lang="en-US" sz="1200" b="1" dirty="0" err="1"/>
              <a:t>Carbo</a:t>
            </a:r>
            <a:r>
              <a:rPr lang="en-US" sz="1200" b="1" dirty="0"/>
              <a:t>‑Pro Pure Complex Carbohydrates</a:t>
            </a:r>
          </a:p>
          <a:p>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Carbo</a:t>
            </a:r>
            <a:r>
              <a:rPr lang="en-US" sz="1050" dirty="0" smtClean="0">
                <a:solidFill>
                  <a:schemeClr val="tx1">
                    <a:lumMod val="65000"/>
                    <a:lumOff val="35000"/>
                  </a:schemeClr>
                </a:solidFill>
              </a:rPr>
              <a:t> Pro</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262" name="Right Triangle 261"/>
          <p:cNvSpPr/>
          <p:nvPr/>
        </p:nvSpPr>
        <p:spPr>
          <a:xfrm rot="10800000">
            <a:off x="8540829"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263" name="TextBox 262"/>
          <p:cNvSpPr txBox="1"/>
          <p:nvPr/>
        </p:nvSpPr>
        <p:spPr>
          <a:xfrm>
            <a:off x="8679794"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264" name="Rounded Rectangle 263"/>
          <p:cNvSpPr/>
          <p:nvPr/>
        </p:nvSpPr>
        <p:spPr>
          <a:xfrm>
            <a:off x="7390166"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cxnSp>
        <p:nvCxnSpPr>
          <p:cNvPr id="169" name="Straight Connector 168"/>
          <p:cNvCxnSpPr/>
          <p:nvPr/>
        </p:nvCxnSpPr>
        <p:spPr>
          <a:xfrm>
            <a:off x="4600082" y="3863845"/>
            <a:ext cx="401051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7" name="Rounded Rectangle 206"/>
          <p:cNvSpPr/>
          <p:nvPr/>
        </p:nvSpPr>
        <p:spPr>
          <a:xfrm>
            <a:off x="4550942" y="4003345"/>
            <a:ext cx="2300032" cy="372215"/>
          </a:xfrm>
          <a:prstGeom prst="roundRect">
            <a:avLst>
              <a:gd name="adj" fmla="val 14302"/>
            </a:avLst>
          </a:prstGeom>
          <a:gradFill flip="none" rotWithShape="1">
            <a:gsLst>
              <a:gs pos="0">
                <a:schemeClr val="bg1">
                  <a:lumMod val="50000"/>
                  <a:alpha val="42000"/>
                </a:schemeClr>
              </a:gs>
              <a:gs pos="50000">
                <a:schemeClr val="bg1">
                  <a:lumMod val="85000"/>
                  <a:alpha val="29000"/>
                </a:schemeClr>
              </a:gs>
              <a:gs pos="100000">
                <a:schemeClr val="bg1">
                  <a:lumMod val="85000"/>
                  <a:alpha val="800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lumMod val="50000"/>
                    <a:lumOff val="50000"/>
                  </a:schemeClr>
                </a:solidFill>
              </a:rPr>
              <a:t>ATTRIBUTE 1                               </a:t>
            </a:r>
            <a:r>
              <a:rPr lang="en-US" sz="1200" b="1" dirty="0" smtClean="0">
                <a:solidFill>
                  <a:schemeClr val="tx1">
                    <a:lumMod val="50000"/>
                    <a:lumOff val="50000"/>
                  </a:schemeClr>
                </a:solidFill>
                <a:latin typeface="FontAwesome"/>
              </a:rPr>
              <a:t></a:t>
            </a:r>
            <a:endParaRPr lang="en-US" sz="1200" b="1" dirty="0">
              <a:solidFill>
                <a:schemeClr val="tx1">
                  <a:lumMod val="50000"/>
                  <a:lumOff val="50000"/>
                </a:schemeClr>
              </a:solidFill>
            </a:endParaRPr>
          </a:p>
        </p:txBody>
      </p:sp>
      <p:sp>
        <p:nvSpPr>
          <p:cNvPr id="209" name="Rounded Rectangle 208"/>
          <p:cNvSpPr/>
          <p:nvPr/>
        </p:nvSpPr>
        <p:spPr>
          <a:xfrm>
            <a:off x="4550942" y="4459604"/>
            <a:ext cx="2300032" cy="372215"/>
          </a:xfrm>
          <a:prstGeom prst="roundRect">
            <a:avLst>
              <a:gd name="adj" fmla="val 14302"/>
            </a:avLst>
          </a:prstGeom>
          <a:gradFill flip="none" rotWithShape="1">
            <a:gsLst>
              <a:gs pos="0">
                <a:schemeClr val="bg1">
                  <a:lumMod val="50000"/>
                  <a:alpha val="42000"/>
                </a:schemeClr>
              </a:gs>
              <a:gs pos="50000">
                <a:schemeClr val="bg1">
                  <a:lumMod val="85000"/>
                  <a:alpha val="29000"/>
                </a:schemeClr>
              </a:gs>
              <a:gs pos="100000">
                <a:schemeClr val="bg1">
                  <a:lumMod val="85000"/>
                  <a:alpha val="800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lumMod val="50000"/>
                    <a:lumOff val="50000"/>
                  </a:schemeClr>
                </a:solidFill>
              </a:rPr>
              <a:t>ATTRIBUTE 2 </a:t>
            </a:r>
            <a:r>
              <a:rPr lang="en-US" sz="1200" b="1" dirty="0" smtClean="0">
                <a:solidFill>
                  <a:schemeClr val="tx1">
                    <a:lumMod val="50000"/>
                    <a:lumOff val="50000"/>
                  </a:schemeClr>
                </a:solidFill>
              </a:rPr>
              <a:t>                             </a:t>
            </a:r>
            <a:r>
              <a:rPr lang="en-US" sz="1200" b="1" dirty="0" smtClean="0">
                <a:solidFill>
                  <a:schemeClr val="tx1">
                    <a:lumMod val="50000"/>
                    <a:lumOff val="50000"/>
                  </a:schemeClr>
                </a:solidFill>
                <a:latin typeface="FontAwesome"/>
              </a:rPr>
              <a:t></a:t>
            </a:r>
            <a:endParaRPr lang="en-US" sz="1200" b="1" dirty="0">
              <a:solidFill>
                <a:schemeClr val="tx1">
                  <a:lumMod val="50000"/>
                  <a:lumOff val="50000"/>
                </a:schemeClr>
              </a:solidFill>
            </a:endParaRPr>
          </a:p>
        </p:txBody>
      </p:sp>
      <p:sp>
        <p:nvSpPr>
          <p:cNvPr id="218" name="Rounded Rectangle 217"/>
          <p:cNvSpPr/>
          <p:nvPr/>
        </p:nvSpPr>
        <p:spPr>
          <a:xfrm>
            <a:off x="4550942" y="4936067"/>
            <a:ext cx="2300032" cy="372215"/>
          </a:xfrm>
          <a:prstGeom prst="roundRect">
            <a:avLst>
              <a:gd name="adj" fmla="val 14302"/>
            </a:avLst>
          </a:prstGeom>
          <a:gradFill flip="none" rotWithShape="1">
            <a:gsLst>
              <a:gs pos="100000">
                <a:srgbClr val="FF883F">
                  <a:alpha val="75686"/>
                </a:srgbClr>
              </a:gs>
              <a:gs pos="31000">
                <a:srgbClr val="EC4502">
                  <a:alpha val="93725"/>
                </a:srgbClr>
              </a:gs>
              <a:gs pos="0">
                <a:srgbClr val="EC2902"/>
              </a:gs>
            </a:gsLst>
            <a:lin ang="16200000" scaled="1"/>
            <a:tileRect/>
          </a:grad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ADD TO CART</a:t>
            </a:r>
            <a:endParaRPr lang="en-US" sz="1200" b="1" dirty="0">
              <a:solidFill>
                <a:schemeClr val="bg1"/>
              </a:solidFill>
            </a:endParaRPr>
          </a:p>
        </p:txBody>
      </p:sp>
      <p:sp>
        <p:nvSpPr>
          <p:cNvPr id="161" name="TextBox 160"/>
          <p:cNvSpPr txBox="1"/>
          <p:nvPr/>
        </p:nvSpPr>
        <p:spPr>
          <a:xfrm>
            <a:off x="2766980" y="10683098"/>
            <a:ext cx="4797959" cy="461665"/>
          </a:xfrm>
          <a:prstGeom prst="rect">
            <a:avLst/>
          </a:prstGeom>
          <a:noFill/>
        </p:spPr>
        <p:txBody>
          <a:bodyPr wrap="square" rtlCol="0">
            <a:spAutoFit/>
          </a:bodyPr>
          <a:lstStyle/>
          <a:p>
            <a:r>
              <a:rPr lang="en-US" sz="1200" b="1" dirty="0" smtClean="0">
                <a:solidFill>
                  <a:schemeClr val="accent6">
                    <a:lumMod val="75000"/>
                  </a:schemeClr>
                </a:solidFill>
              </a:rPr>
              <a:t>PRODUCT OVERVIEW            </a:t>
            </a:r>
            <a:r>
              <a:rPr lang="en-US" sz="1200" b="1" dirty="0">
                <a:solidFill>
                  <a:schemeClr val="tx1">
                    <a:lumMod val="75000"/>
                    <a:lumOff val="25000"/>
                  </a:schemeClr>
                </a:solidFill>
              </a:rPr>
              <a:t>PRODUCT REVIEWS </a:t>
            </a:r>
            <a:r>
              <a:rPr lang="en-US" sz="1200" b="1" dirty="0" smtClean="0">
                <a:solidFill>
                  <a:schemeClr val="tx1">
                    <a:lumMod val="75000"/>
                    <a:lumOff val="25000"/>
                  </a:schemeClr>
                </a:solidFill>
              </a:rPr>
              <a:t>(3)</a:t>
            </a:r>
          </a:p>
          <a:p>
            <a:r>
              <a:rPr lang="en-US" sz="1200" b="1" dirty="0">
                <a:solidFill>
                  <a:schemeClr val="tx1">
                    <a:lumMod val="75000"/>
                    <a:lumOff val="25000"/>
                  </a:schemeClr>
                </a:solidFill>
                <a:latin typeface="FontAwesome"/>
              </a:rPr>
              <a:t> </a:t>
            </a:r>
            <a:r>
              <a:rPr lang="en-US" sz="1200" b="1" dirty="0" smtClean="0">
                <a:solidFill>
                  <a:schemeClr val="tx1">
                    <a:lumMod val="75000"/>
                    <a:lumOff val="25000"/>
                  </a:schemeClr>
                </a:solidFill>
                <a:latin typeface="FontAwesome"/>
              </a:rPr>
              <a:t>                </a:t>
            </a:r>
            <a:r>
              <a:rPr lang="en-US" sz="1200" dirty="0" smtClean="0">
                <a:solidFill>
                  <a:schemeClr val="accent6">
                    <a:lumMod val="75000"/>
                  </a:schemeClr>
                </a:solidFill>
                <a:latin typeface="FontAwesome"/>
              </a:rPr>
              <a:t></a:t>
            </a:r>
            <a:r>
              <a:rPr lang="en-US" sz="1200" dirty="0" smtClean="0">
                <a:solidFill>
                  <a:schemeClr val="accent6">
                    <a:lumMod val="75000"/>
                  </a:schemeClr>
                </a:solidFill>
              </a:rPr>
              <a:t>   </a:t>
            </a:r>
            <a:r>
              <a:rPr lang="en-US" sz="1200" dirty="0" smtClean="0">
                <a:solidFill>
                  <a:schemeClr val="tx1">
                    <a:lumMod val="75000"/>
                    <a:lumOff val="25000"/>
                  </a:schemeClr>
                </a:solidFill>
              </a:rPr>
              <a:t> </a:t>
            </a:r>
            <a:endParaRPr lang="en-US" sz="1200" dirty="0">
              <a:solidFill>
                <a:schemeClr val="tx1">
                  <a:lumMod val="75000"/>
                  <a:lumOff val="25000"/>
                </a:schemeClr>
              </a:solidFill>
            </a:endParaRPr>
          </a:p>
        </p:txBody>
      </p:sp>
      <p:pic>
        <p:nvPicPr>
          <p:cNvPr id="162"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732472" y="11064098"/>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3" name="Chevron 162"/>
          <p:cNvSpPr/>
          <p:nvPr/>
        </p:nvSpPr>
        <p:spPr>
          <a:xfrm rot="5400000">
            <a:off x="4459096" y="9940235"/>
            <a:ext cx="193088" cy="778798"/>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4" name="TextBox 163"/>
          <p:cNvSpPr txBox="1"/>
          <p:nvPr/>
        </p:nvSpPr>
        <p:spPr>
          <a:xfrm>
            <a:off x="7588946" y="4916394"/>
            <a:ext cx="1267571" cy="430887"/>
          </a:xfrm>
          <a:prstGeom prst="rect">
            <a:avLst/>
          </a:prstGeom>
          <a:noFill/>
        </p:spPr>
        <p:txBody>
          <a:bodyPr wrap="square" rtlCol="0">
            <a:spAutoFit/>
          </a:bodyPr>
          <a:lstStyle/>
          <a:p>
            <a:r>
              <a:rPr lang="en-US" sz="1100" b="1" dirty="0" smtClean="0">
                <a:solidFill>
                  <a:schemeClr val="accent6">
                    <a:lumMod val="75000"/>
                  </a:schemeClr>
                </a:solidFill>
              </a:rPr>
              <a:t>Recommendation overlay</a:t>
            </a:r>
            <a:endParaRPr lang="en-US" sz="1100" dirty="0">
              <a:solidFill>
                <a:schemeClr val="tx1">
                  <a:lumMod val="75000"/>
                  <a:lumOff val="25000"/>
                </a:schemeClr>
              </a:solidFill>
            </a:endParaRPr>
          </a:p>
        </p:txBody>
      </p:sp>
      <p:cxnSp>
        <p:nvCxnSpPr>
          <p:cNvPr id="219" name="Straight Connector 218"/>
          <p:cNvCxnSpPr/>
          <p:nvPr/>
        </p:nvCxnSpPr>
        <p:spPr>
          <a:xfrm>
            <a:off x="316075"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a:off x="2581325"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a:off x="4752436"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a:off x="7044340"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5" name="TextBox 234"/>
          <p:cNvSpPr txBox="1"/>
          <p:nvPr/>
        </p:nvSpPr>
        <p:spPr>
          <a:xfrm>
            <a:off x="538937" y="10463934"/>
            <a:ext cx="1267571" cy="430887"/>
          </a:xfrm>
          <a:prstGeom prst="rect">
            <a:avLst/>
          </a:prstGeom>
          <a:noFill/>
        </p:spPr>
        <p:txBody>
          <a:bodyPr wrap="square" rtlCol="0">
            <a:spAutoFit/>
          </a:bodyPr>
          <a:lstStyle/>
          <a:p>
            <a:r>
              <a:rPr lang="en-US" sz="1100" b="1" dirty="0" smtClean="0">
                <a:solidFill>
                  <a:schemeClr val="accent6">
                    <a:lumMod val="75000"/>
                  </a:schemeClr>
                </a:solidFill>
              </a:rPr>
              <a:t>Product Page</a:t>
            </a:r>
          </a:p>
          <a:p>
            <a:endParaRPr lang="en-US" sz="1100" b="1" dirty="0">
              <a:solidFill>
                <a:schemeClr val="accent6">
                  <a:lumMod val="75000"/>
                </a:schemeClr>
              </a:solidFill>
            </a:endParaRPr>
          </a:p>
        </p:txBody>
      </p:sp>
      <p:cxnSp>
        <p:nvCxnSpPr>
          <p:cNvPr id="239" name="Straight Arrow Connector 238"/>
          <p:cNvCxnSpPr/>
          <p:nvPr/>
        </p:nvCxnSpPr>
        <p:spPr>
          <a:xfrm>
            <a:off x="490962" y="9315004"/>
            <a:ext cx="0" cy="15989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0" name="Rectangle 249"/>
          <p:cNvSpPr/>
          <p:nvPr/>
        </p:nvSpPr>
        <p:spPr>
          <a:xfrm>
            <a:off x="8749576" y="1442812"/>
            <a:ext cx="388736" cy="492443"/>
          </a:xfrm>
          <a:prstGeom prst="rect">
            <a:avLst/>
          </a:prstGeom>
        </p:spPr>
        <p:txBody>
          <a:bodyPr wrap="square">
            <a:spAutoFit/>
          </a:bodyPr>
          <a:lstStyle/>
          <a:p>
            <a:endParaRPr lang="en-US" sz="1000" dirty="0" smtClean="0">
              <a:solidFill>
                <a:schemeClr val="tx1">
                  <a:lumMod val="65000"/>
                  <a:lumOff val="35000"/>
                </a:schemeClr>
              </a:solidFill>
            </a:endParaRPr>
          </a:p>
          <a:p>
            <a:r>
              <a:rPr lang="en-US" sz="400" dirty="0" smtClean="0">
                <a:solidFill>
                  <a:schemeClr val="tx1">
                    <a:lumMod val="65000"/>
                    <a:lumOff val="35000"/>
                  </a:schemeClr>
                </a:solidFill>
              </a:rPr>
              <a:t> </a:t>
            </a:r>
          </a:p>
          <a:p>
            <a:r>
              <a:rPr lang="fi-FI" sz="1200" b="1" dirty="0" smtClean="0">
                <a:solidFill>
                  <a:schemeClr val="tx1">
                    <a:lumMod val="65000"/>
                    <a:lumOff val="35000"/>
                  </a:schemeClr>
                </a:solidFill>
                <a:latin typeface="FontAwesome"/>
              </a:rPr>
              <a:t></a:t>
            </a:r>
            <a:endParaRPr lang="en-US" sz="1050" i="1" dirty="0">
              <a:solidFill>
                <a:schemeClr val="tx1">
                  <a:lumMod val="65000"/>
                  <a:lumOff val="35000"/>
                </a:schemeClr>
              </a:solidFill>
            </a:endParaRPr>
          </a:p>
        </p:txBody>
      </p:sp>
      <p:cxnSp>
        <p:nvCxnSpPr>
          <p:cNvPr id="113" name="Straight Arrow Connector 112"/>
          <p:cNvCxnSpPr/>
          <p:nvPr/>
        </p:nvCxnSpPr>
        <p:spPr>
          <a:xfrm flipH="1">
            <a:off x="5092585" y="10903300"/>
            <a:ext cx="145653" cy="8038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4738920" y="11710379"/>
            <a:ext cx="1267571" cy="261610"/>
          </a:xfrm>
          <a:prstGeom prst="rect">
            <a:avLst/>
          </a:prstGeom>
          <a:noFill/>
        </p:spPr>
        <p:txBody>
          <a:bodyPr wrap="square" rtlCol="0">
            <a:spAutoFit/>
          </a:bodyPr>
          <a:lstStyle/>
          <a:p>
            <a:r>
              <a:rPr lang="en-US" sz="1100" b="1" dirty="0" smtClean="0">
                <a:solidFill>
                  <a:schemeClr val="accent6">
                    <a:lumMod val="75000"/>
                  </a:schemeClr>
                </a:solidFill>
              </a:rPr>
              <a:t>Review Extension</a:t>
            </a:r>
            <a:endParaRPr lang="en-US" sz="1100" dirty="0">
              <a:solidFill>
                <a:schemeClr val="accent6">
                  <a:lumMod val="75000"/>
                </a:schemeClr>
              </a:solidFill>
            </a:endParaRPr>
          </a:p>
        </p:txBody>
      </p:sp>
      <p:pic>
        <p:nvPicPr>
          <p:cNvPr id="115" name="Picture 1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98379" y="9191847"/>
            <a:ext cx="339418" cy="348564"/>
          </a:xfrm>
          <a:prstGeom prst="ellipse">
            <a:avLst/>
          </a:prstGeom>
          <a:gradFill flip="none" rotWithShape="1">
            <a:gsLst>
              <a:gs pos="0">
                <a:schemeClr val="accent3"/>
              </a:gs>
              <a:gs pos="100000">
                <a:srgbClr val="83A73B"/>
              </a:gs>
            </a:gsLst>
            <a:lin ang="16200000" scaled="1"/>
            <a:tileRect/>
          </a:gradFill>
          <a:ln w="12700">
            <a:noFill/>
          </a:ln>
        </p:spPr>
      </p:pic>
      <p:pic>
        <p:nvPicPr>
          <p:cNvPr id="116" name="Picture 10" descr="http://mahamondo.typepad.com/mahamondo/images/2007/07/29/31321990.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16166"/>
          <a:stretch/>
        </p:blipFill>
        <p:spPr bwMode="auto">
          <a:xfrm>
            <a:off x="1218982" y="9188218"/>
            <a:ext cx="339052" cy="352193"/>
          </a:xfrm>
          <a:prstGeom prst="ellipse">
            <a:avLst/>
          </a:prstGeom>
          <a:gradFill flip="none" rotWithShape="1">
            <a:gsLst>
              <a:gs pos="0">
                <a:schemeClr val="accent3"/>
              </a:gs>
              <a:gs pos="100000">
                <a:srgbClr val="83A73B"/>
              </a:gs>
            </a:gsLst>
            <a:lin ang="16200000" scaled="1"/>
            <a:tileRect/>
          </a:gradFill>
          <a:ln w="12700">
            <a:noFill/>
          </a:ln>
          <a:extLst/>
        </p:spPr>
      </p:pic>
      <p:sp>
        <p:nvSpPr>
          <p:cNvPr id="118" name="Rectangle 117"/>
          <p:cNvSpPr/>
          <p:nvPr/>
        </p:nvSpPr>
        <p:spPr>
          <a:xfrm>
            <a:off x="269451" y="8940823"/>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19" name="Picture 1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9722" y="9192939"/>
            <a:ext cx="347472" cy="347472"/>
          </a:xfrm>
          <a:prstGeom prst="ellipse">
            <a:avLst/>
          </a:prstGeom>
          <a:noFill/>
          <a:ln w="12700">
            <a:solidFill>
              <a:schemeClr val="bg1">
                <a:lumMod val="85000"/>
              </a:schemeClr>
            </a:solidFill>
          </a:ln>
        </p:spPr>
      </p:pic>
      <p:sp>
        <p:nvSpPr>
          <p:cNvPr id="120" name="Rectangle 119"/>
          <p:cNvSpPr/>
          <p:nvPr/>
        </p:nvSpPr>
        <p:spPr>
          <a:xfrm>
            <a:off x="6973755" y="8940823"/>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23" name="Picture 12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074026" y="9192939"/>
            <a:ext cx="347472" cy="347472"/>
          </a:xfrm>
          <a:prstGeom prst="ellipse">
            <a:avLst/>
          </a:prstGeom>
          <a:noFill/>
          <a:ln w="12700">
            <a:solidFill>
              <a:schemeClr val="bg1">
                <a:lumMod val="85000"/>
              </a:schemeClr>
            </a:solidFill>
          </a:ln>
        </p:spPr>
      </p:pic>
      <p:sp>
        <p:nvSpPr>
          <p:cNvPr id="127" name="Rectangle 126"/>
          <p:cNvSpPr/>
          <p:nvPr/>
        </p:nvSpPr>
        <p:spPr>
          <a:xfrm>
            <a:off x="2527921" y="896549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28" name="Picture 12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28192" y="9217615"/>
            <a:ext cx="347472" cy="347472"/>
          </a:xfrm>
          <a:prstGeom prst="ellipse">
            <a:avLst/>
          </a:prstGeom>
          <a:noFill/>
          <a:ln w="12700">
            <a:solidFill>
              <a:schemeClr val="bg1">
                <a:lumMod val="85000"/>
              </a:schemeClr>
            </a:solidFill>
          </a:ln>
        </p:spPr>
      </p:pic>
      <p:pic>
        <p:nvPicPr>
          <p:cNvPr id="129" name="Picture 128"/>
          <p:cNvPicPr>
            <a:picLocks noChangeAspect="1"/>
          </p:cNvPicPr>
          <p:nvPr/>
        </p:nvPicPr>
        <p:blipFill rotWithShape="1">
          <a:blip r:embed="rId12" cstate="print">
            <a:extLst>
              <a:ext uri="{28A0092B-C50C-407E-A947-70E740481C1C}">
                <a14:useLocalDpi xmlns:a14="http://schemas.microsoft.com/office/drawing/2010/main" val="0"/>
              </a:ext>
            </a:extLst>
          </a:blip>
          <a:srcRect b="13147"/>
          <a:stretch/>
        </p:blipFill>
        <p:spPr>
          <a:xfrm>
            <a:off x="3038019" y="9209817"/>
            <a:ext cx="334740" cy="349967"/>
          </a:xfrm>
          <a:prstGeom prst="ellipse">
            <a:avLst/>
          </a:prstGeom>
          <a:gradFill flip="none" rotWithShape="1">
            <a:gsLst>
              <a:gs pos="0">
                <a:schemeClr val="accent3"/>
              </a:gs>
              <a:gs pos="100000">
                <a:srgbClr val="83A73B"/>
              </a:gs>
            </a:gsLst>
            <a:lin ang="16200000" scaled="1"/>
            <a:tileRect/>
          </a:gradFill>
          <a:ln w="12700">
            <a:noFill/>
          </a:ln>
        </p:spPr>
      </p:pic>
      <p:sp>
        <p:nvSpPr>
          <p:cNvPr id="130" name="Rectangle 129"/>
          <p:cNvSpPr/>
          <p:nvPr/>
        </p:nvSpPr>
        <p:spPr>
          <a:xfrm>
            <a:off x="4705177" y="896549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31" name="Picture 13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805448" y="9217615"/>
            <a:ext cx="347472" cy="347472"/>
          </a:xfrm>
          <a:prstGeom prst="ellipse">
            <a:avLst/>
          </a:prstGeom>
          <a:noFill/>
          <a:ln w="12700">
            <a:solidFill>
              <a:schemeClr val="bg1">
                <a:lumMod val="85000"/>
              </a:schemeClr>
            </a:solidFill>
          </a:ln>
        </p:spPr>
      </p:pic>
      <p:cxnSp>
        <p:nvCxnSpPr>
          <p:cNvPr id="135" name="Straight Arrow Connector 134"/>
          <p:cNvCxnSpPr/>
          <p:nvPr/>
        </p:nvCxnSpPr>
        <p:spPr>
          <a:xfrm flipH="1">
            <a:off x="691662" y="7593227"/>
            <a:ext cx="347849" cy="28329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260070" y="10903300"/>
            <a:ext cx="1267571" cy="430887"/>
          </a:xfrm>
          <a:prstGeom prst="rect">
            <a:avLst/>
          </a:prstGeom>
          <a:noFill/>
        </p:spPr>
        <p:txBody>
          <a:bodyPr wrap="square" rtlCol="0">
            <a:spAutoFit/>
          </a:bodyPr>
          <a:lstStyle/>
          <a:p>
            <a:r>
              <a:rPr lang="en-US" sz="1100" b="1" dirty="0" smtClean="0">
                <a:solidFill>
                  <a:schemeClr val="accent6">
                    <a:lumMod val="75000"/>
                  </a:schemeClr>
                </a:solidFill>
              </a:rPr>
              <a:t>Recommendation overlay</a:t>
            </a:r>
            <a:endParaRPr lang="en-US" sz="1100" dirty="0">
              <a:solidFill>
                <a:schemeClr val="accent6">
                  <a:lumMod val="75000"/>
                </a:schemeClr>
              </a:solidFill>
            </a:endParaRPr>
          </a:p>
        </p:txBody>
      </p:sp>
      <p:pic>
        <p:nvPicPr>
          <p:cNvPr id="1026" name="Picture 2" descr="payment method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595439" y="3432088"/>
            <a:ext cx="1900732" cy="395691"/>
          </a:xfrm>
          <a:prstGeom prst="rect">
            <a:avLst/>
          </a:prstGeom>
          <a:noFill/>
          <a:extLst>
            <a:ext uri="{909E8E84-426E-40DD-AFC4-6F175D3DCCD1}">
              <a14:hiddenFill xmlns:a14="http://schemas.microsoft.com/office/drawing/2010/main">
                <a:solidFill>
                  <a:srgbClr val="FFFFFF"/>
                </a:solidFill>
              </a14:hiddenFill>
            </a:ext>
          </a:extLst>
        </p:spPr>
      </p:pic>
      <p:cxnSp>
        <p:nvCxnSpPr>
          <p:cNvPr id="170" name="Straight Arrow Connector 169"/>
          <p:cNvCxnSpPr>
            <a:stCxn id="211" idx="5"/>
          </p:cNvCxnSpPr>
          <p:nvPr/>
        </p:nvCxnSpPr>
        <p:spPr>
          <a:xfrm>
            <a:off x="7832107" y="1887856"/>
            <a:ext cx="194815" cy="30285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3" name="Straight Arrow Connector 232"/>
          <p:cNvCxnSpPr/>
          <p:nvPr/>
        </p:nvCxnSpPr>
        <p:spPr>
          <a:xfrm>
            <a:off x="4848109" y="1943901"/>
            <a:ext cx="3095816" cy="2887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TextBox 123"/>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125" name="Picture 124"/>
          <p:cNvPicPr>
            <a:picLocks noChangeAspect="1"/>
          </p:cNvPicPr>
          <p:nvPr/>
        </p:nvPicPr>
        <p:blipFill rotWithShape="1">
          <a:blip r:embed="rId17"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126" name="TextBox 125"/>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138" name="Rectangle 137"/>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139" name="Rectangle 138"/>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140" name="Straight Connector 139"/>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1"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 name="Rectangle 141"/>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 name="Round Same Side Corner Rectangle 147"/>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TextBox 148"/>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150"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 name="Rounded Rectangle 151"/>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4" name="TextBox 153"/>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155" name="Group 154"/>
          <p:cNvGrpSpPr/>
          <p:nvPr/>
        </p:nvGrpSpPr>
        <p:grpSpPr>
          <a:xfrm>
            <a:off x="7349079" y="641686"/>
            <a:ext cx="14626" cy="347472"/>
            <a:chOff x="3863549" y="590660"/>
            <a:chExt cx="14626" cy="425400"/>
          </a:xfrm>
        </p:grpSpPr>
        <p:cxnSp>
          <p:nvCxnSpPr>
            <p:cNvPr id="160" name="Straight Connector 159"/>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p:nvGrpSpPr>
        <p:grpSpPr>
          <a:xfrm>
            <a:off x="1771372" y="642701"/>
            <a:ext cx="14626" cy="347472"/>
            <a:chOff x="3863549" y="590660"/>
            <a:chExt cx="14626" cy="425400"/>
          </a:xfrm>
        </p:grpSpPr>
        <p:cxnSp>
          <p:nvCxnSpPr>
            <p:cNvPr id="176" name="Straight Connector 17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8" name="Rounded Rectangle 177"/>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ounded Rectangle 178"/>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180" name="TextBox 179"/>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181" name="Straight Connector 180"/>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2" name="TextBox 181"/>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183" name="Rectangle 182"/>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 name="Picture 18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cxnSp>
        <p:nvCxnSpPr>
          <p:cNvPr id="261" name="Straight Arrow Connector 260"/>
          <p:cNvCxnSpPr/>
          <p:nvPr/>
        </p:nvCxnSpPr>
        <p:spPr>
          <a:xfrm flipV="1">
            <a:off x="6718549" y="922338"/>
            <a:ext cx="823847" cy="42152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7" name="Rectangle 136"/>
          <p:cNvSpPr/>
          <p:nvPr/>
        </p:nvSpPr>
        <p:spPr>
          <a:xfrm>
            <a:off x="2" y="11030"/>
            <a:ext cx="3524558"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Product Page – from athlete page</a:t>
            </a:r>
            <a:endParaRPr lang="en-US" dirty="0"/>
          </a:p>
        </p:txBody>
      </p:sp>
    </p:spTree>
    <p:extLst>
      <p:ext uri="{BB962C8B-B14F-4D97-AF65-F5344CB8AC3E}">
        <p14:creationId xmlns:p14="http://schemas.microsoft.com/office/powerpoint/2010/main" val="7837400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6220" y="2154910"/>
            <a:ext cx="3169774"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6" name="Rectangle 205"/>
          <p:cNvSpPr/>
          <p:nvPr/>
        </p:nvSpPr>
        <p:spPr>
          <a:xfrm>
            <a:off x="-11306" y="773907"/>
            <a:ext cx="9144104" cy="1333864"/>
          </a:xfrm>
          <a:prstGeom prst="rect">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p:cNvSpPr txBox="1"/>
          <p:nvPr/>
        </p:nvSpPr>
        <p:spPr>
          <a:xfrm>
            <a:off x="4512593" y="2529575"/>
            <a:ext cx="4098007" cy="923330"/>
          </a:xfrm>
          <a:prstGeom prst="rect">
            <a:avLst/>
          </a:prstGeom>
          <a:solidFill>
            <a:schemeClr val="bg1"/>
          </a:solidFill>
        </p:spPr>
        <p:txBody>
          <a:bodyPr wrap="square" rtlCol="0">
            <a:spAutoFit/>
          </a:bodyPr>
          <a:lstStyle/>
          <a:p>
            <a:r>
              <a:rPr lang="nb-NO" sz="2000" b="1" dirty="0" smtClean="0">
                <a:solidFill>
                  <a:schemeClr val="tx1">
                    <a:lumMod val="85000"/>
                    <a:lumOff val="15000"/>
                  </a:schemeClr>
                </a:solidFill>
              </a:rPr>
              <a:t>GARMIN FORERUNNER 220 - RUNNING GPS WATCH - 1" 180 X 180</a:t>
            </a:r>
            <a:br>
              <a:rPr lang="nb-NO" sz="2000" b="1" dirty="0" smtClean="0">
                <a:solidFill>
                  <a:schemeClr val="tx1">
                    <a:lumMod val="85000"/>
                    <a:lumOff val="15000"/>
                  </a:schemeClr>
                </a:solidFill>
              </a:rPr>
            </a:br>
            <a:r>
              <a:rPr lang="nb-NO" sz="1400" b="1" dirty="0" smtClean="0">
                <a:solidFill>
                  <a:schemeClr val="bg1">
                    <a:lumMod val="75000"/>
                  </a:schemeClr>
                </a:solidFill>
              </a:rPr>
              <a:t>GARMIN</a:t>
            </a:r>
            <a:endParaRPr lang="en-US" sz="1400" dirty="0" smtClean="0">
              <a:solidFill>
                <a:schemeClr val="tx1">
                  <a:lumMod val="50000"/>
                  <a:lumOff val="50000"/>
                </a:schemeClr>
              </a:solidFill>
            </a:endParaRPr>
          </a:p>
        </p:txBody>
      </p:sp>
      <p:sp>
        <p:nvSpPr>
          <p:cNvPr id="122" name="TextBox 121"/>
          <p:cNvSpPr txBox="1"/>
          <p:nvPr/>
        </p:nvSpPr>
        <p:spPr>
          <a:xfrm>
            <a:off x="4581787" y="3432088"/>
            <a:ext cx="4098007" cy="400110"/>
          </a:xfrm>
          <a:prstGeom prst="rect">
            <a:avLst/>
          </a:prstGeom>
          <a:solidFill>
            <a:schemeClr val="bg1"/>
          </a:solidFill>
        </p:spPr>
        <p:txBody>
          <a:bodyPr wrap="square" rtlCol="0">
            <a:spAutoFit/>
          </a:bodyPr>
          <a:lstStyle/>
          <a:p>
            <a:r>
              <a:rPr lang="nb-NO" sz="2000" b="1" strike="sngStrike" dirty="0" smtClean="0">
                <a:solidFill>
                  <a:schemeClr val="tx1">
                    <a:lumMod val="75000"/>
                    <a:lumOff val="25000"/>
                  </a:schemeClr>
                </a:solidFill>
              </a:rPr>
              <a:t>$324</a:t>
            </a:r>
            <a:r>
              <a:rPr lang="nb-NO" sz="2000" b="1" dirty="0" smtClean="0">
                <a:solidFill>
                  <a:schemeClr val="tx1">
                    <a:lumMod val="75000"/>
                    <a:lumOff val="25000"/>
                  </a:schemeClr>
                </a:solidFill>
              </a:rPr>
              <a:t>  </a:t>
            </a:r>
            <a:r>
              <a:rPr lang="nb-NO" sz="2000" b="1" dirty="0" smtClean="0">
                <a:solidFill>
                  <a:schemeClr val="accent6">
                    <a:lumMod val="75000"/>
                  </a:schemeClr>
                </a:solidFill>
              </a:rPr>
              <a:t>$249</a:t>
            </a:r>
            <a:endParaRPr lang="en-US" sz="1000" b="1" dirty="0" smtClean="0">
              <a:solidFill>
                <a:schemeClr val="tx1">
                  <a:lumMod val="75000"/>
                  <a:lumOff val="25000"/>
                </a:schemeClr>
              </a:solidFill>
            </a:endParaRPr>
          </a:p>
        </p:txBody>
      </p:sp>
      <p:sp>
        <p:nvSpPr>
          <p:cNvPr id="132" name="TextBox 131"/>
          <p:cNvSpPr txBox="1"/>
          <p:nvPr/>
        </p:nvSpPr>
        <p:spPr>
          <a:xfrm>
            <a:off x="176284" y="6114508"/>
            <a:ext cx="7276189" cy="400110"/>
          </a:xfrm>
          <a:prstGeom prst="rect">
            <a:avLst/>
          </a:prstGeom>
          <a:noFill/>
        </p:spPr>
        <p:txBody>
          <a:bodyPr wrap="square" rtlCol="0">
            <a:spAutoFit/>
          </a:bodyPr>
          <a:lstStyle/>
          <a:p>
            <a:r>
              <a:rPr lang="fi-FI" sz="2000" dirty="0" smtClean="0">
                <a:solidFill>
                  <a:schemeClr val="tx1">
                    <a:lumMod val="65000"/>
                    <a:lumOff val="35000"/>
                  </a:schemeClr>
                </a:solidFill>
              </a:rPr>
              <a:t>Sam Bloch</a:t>
            </a:r>
            <a:r>
              <a:rPr lang="fi-FI" sz="2000" dirty="0">
                <a:solidFill>
                  <a:schemeClr val="tx1">
                    <a:lumMod val="65000"/>
                    <a:lumOff val="35000"/>
                  </a:schemeClr>
                </a:solidFill>
              </a:rPr>
              <a:t> </a:t>
            </a:r>
            <a:r>
              <a:rPr lang="fi-FI" sz="2000" dirty="0" smtClean="0">
                <a:solidFill>
                  <a:schemeClr val="tx1">
                    <a:lumMod val="65000"/>
                    <a:lumOff val="35000"/>
                  </a:schemeClr>
                </a:solidFill>
              </a:rPr>
              <a:t>Also Recommends These Products  (14)</a:t>
            </a:r>
            <a:endParaRPr lang="en-US" dirty="0" smtClean="0">
              <a:solidFill>
                <a:schemeClr val="bg1">
                  <a:lumMod val="50000"/>
                </a:schemeClr>
              </a:solidFill>
            </a:endParaRPr>
          </a:p>
        </p:txBody>
      </p:sp>
      <p:pic>
        <p:nvPicPr>
          <p:cNvPr id="108"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t="67237" r="43846"/>
          <a:stretch/>
        </p:blipFill>
        <p:spPr bwMode="auto">
          <a:xfrm>
            <a:off x="4496228" y="5520369"/>
            <a:ext cx="2209575" cy="415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718549" y="5027864"/>
            <a:ext cx="1740794" cy="3529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TextBox 150"/>
          <p:cNvSpPr txBox="1"/>
          <p:nvPr/>
        </p:nvSpPr>
        <p:spPr>
          <a:xfrm>
            <a:off x="1594917" y="1070302"/>
            <a:ext cx="2293901" cy="654025"/>
          </a:xfrm>
          <a:prstGeom prst="rect">
            <a:avLst/>
          </a:prstGeom>
          <a:noFill/>
        </p:spPr>
        <p:txBody>
          <a:bodyPr wrap="square" rtlCol="0">
            <a:spAutoFit/>
          </a:bodyPr>
          <a:lstStyle/>
          <a:p>
            <a:r>
              <a:rPr lang="fi-FI" sz="1000" i="1" dirty="0" smtClean="0">
                <a:solidFill>
                  <a:schemeClr val="tx1">
                    <a:lumMod val="85000"/>
                    <a:lumOff val="15000"/>
                  </a:schemeClr>
                </a:solidFill>
              </a:rPr>
              <a:t>Recommended by</a:t>
            </a:r>
            <a:br>
              <a:rPr lang="fi-FI" sz="1000" i="1" dirty="0" smtClean="0">
                <a:solidFill>
                  <a:schemeClr val="tx1">
                    <a:lumMod val="85000"/>
                    <a:lumOff val="15000"/>
                  </a:schemeClr>
                </a:solidFill>
              </a:rPr>
            </a:br>
            <a:r>
              <a:rPr lang="fi-FI" sz="1600" dirty="0" smtClean="0">
                <a:solidFill>
                  <a:schemeClr val="tx1">
                    <a:lumMod val="85000"/>
                    <a:lumOff val="15000"/>
                  </a:schemeClr>
                </a:solidFill>
              </a:rPr>
              <a:t>SAM BLOCH</a:t>
            </a:r>
          </a:p>
          <a:p>
            <a:r>
              <a:rPr lang="fi-FI" sz="1050" dirty="0" smtClean="0">
                <a:solidFill>
                  <a:schemeClr val="bg1">
                    <a:lumMod val="50000"/>
                  </a:schemeClr>
                </a:solidFill>
              </a:rPr>
              <a:t>Pro Triathlete</a:t>
            </a:r>
            <a:endParaRPr lang="fi-FI" sz="1050" dirty="0">
              <a:solidFill>
                <a:schemeClr val="bg1">
                  <a:lumMod val="50000"/>
                </a:schemeClr>
              </a:solidFill>
            </a:endParaRPr>
          </a:p>
        </p:txBody>
      </p:sp>
      <p:pic>
        <p:nvPicPr>
          <p:cNvPr id="153" name="Picture 15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1662" y="1119255"/>
            <a:ext cx="918713" cy="918713"/>
          </a:xfrm>
          <a:prstGeom prst="ellipse">
            <a:avLst/>
          </a:prstGeom>
          <a:noFill/>
          <a:ln w="12700">
            <a:solidFill>
              <a:schemeClr val="bg1">
                <a:lumMod val="85000"/>
              </a:schemeClr>
            </a:solidFill>
          </a:ln>
        </p:spPr>
      </p:pic>
      <p:sp>
        <p:nvSpPr>
          <p:cNvPr id="167" name="TextBox 166"/>
          <p:cNvSpPr txBox="1"/>
          <p:nvPr/>
        </p:nvSpPr>
        <p:spPr>
          <a:xfrm>
            <a:off x="3172955" y="1091579"/>
            <a:ext cx="3508217" cy="769441"/>
          </a:xfrm>
          <a:prstGeom prst="rect">
            <a:avLst/>
          </a:prstGeom>
          <a:noFill/>
        </p:spPr>
        <p:txBody>
          <a:bodyPr wrap="square" rtlCol="0">
            <a:spAutoFit/>
          </a:bodyPr>
          <a:lstStyle/>
          <a:p>
            <a:r>
              <a:rPr lang="fi-FI" sz="1400" dirty="0" smtClean="0">
                <a:solidFill>
                  <a:schemeClr val="tx1">
                    <a:lumMod val="75000"/>
                    <a:lumOff val="25000"/>
                  </a:schemeClr>
                </a:solidFill>
              </a:rPr>
              <a:t>”Have been using the Garmin Forerunner 220 for 5 years.  Love it!”</a:t>
            </a:r>
          </a:p>
          <a:p>
            <a:r>
              <a:rPr lang="fi-FI" sz="1000" b="1" dirty="0" smtClean="0">
                <a:solidFill>
                  <a:schemeClr val="tx1">
                    <a:lumMod val="75000"/>
                    <a:lumOff val="25000"/>
                  </a:schemeClr>
                </a:solidFill>
              </a:rPr>
              <a:t>June 17, 2013</a:t>
            </a:r>
          </a:p>
          <a:p>
            <a:endParaRPr lang="fi-FI" sz="600" b="1" dirty="0" smtClean="0">
              <a:solidFill>
                <a:schemeClr val="bg1"/>
              </a:solidFill>
            </a:endParaRPr>
          </a:p>
        </p:txBody>
      </p:sp>
      <p:cxnSp>
        <p:nvCxnSpPr>
          <p:cNvPr id="208" name="Straight Connector 207"/>
          <p:cNvCxnSpPr/>
          <p:nvPr/>
        </p:nvCxnSpPr>
        <p:spPr>
          <a:xfrm>
            <a:off x="-21517" y="2098869"/>
            <a:ext cx="9154315"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0" name="TextBox 209"/>
          <p:cNvSpPr txBox="1"/>
          <p:nvPr/>
        </p:nvSpPr>
        <p:spPr>
          <a:xfrm>
            <a:off x="7028238" y="1268105"/>
            <a:ext cx="1938598" cy="246221"/>
          </a:xfrm>
          <a:prstGeom prst="rect">
            <a:avLst/>
          </a:prstGeom>
          <a:noFill/>
        </p:spPr>
        <p:txBody>
          <a:bodyPr wrap="square" rtlCol="0">
            <a:spAutoFit/>
          </a:bodyPr>
          <a:lstStyle/>
          <a:p>
            <a:r>
              <a:rPr lang="fi-FI" sz="1000" i="1" dirty="0" smtClean="0">
                <a:solidFill>
                  <a:schemeClr val="bg1">
                    <a:lumMod val="50000"/>
                  </a:schemeClr>
                </a:solidFill>
              </a:rPr>
              <a:t>Also Recommended by (5)</a:t>
            </a:r>
            <a:endParaRPr lang="fi-FI" sz="1050" dirty="0">
              <a:solidFill>
                <a:schemeClr val="bg1">
                  <a:lumMod val="50000"/>
                </a:schemeClr>
              </a:solidFill>
            </a:endParaRPr>
          </a:p>
        </p:txBody>
      </p:sp>
      <p:pic>
        <p:nvPicPr>
          <p:cNvPr id="211" name="Picture 2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42396" y="1590338"/>
            <a:ext cx="339418" cy="348564"/>
          </a:xfrm>
          <a:prstGeom prst="ellipse">
            <a:avLst/>
          </a:prstGeom>
          <a:noFill/>
          <a:ln w="12700">
            <a:solidFill>
              <a:schemeClr val="bg1">
                <a:lumMod val="85000"/>
              </a:schemeClr>
            </a:solidFill>
          </a:ln>
        </p:spPr>
      </p:pic>
      <p:pic>
        <p:nvPicPr>
          <p:cNvPr id="212" name="Picture 10" descr="http://mahamondo.typepad.com/mahamondo/images/2007/07/29/3132199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16166"/>
          <a:stretch/>
        </p:blipFill>
        <p:spPr bwMode="auto">
          <a:xfrm>
            <a:off x="7943925" y="1590338"/>
            <a:ext cx="339052" cy="352193"/>
          </a:xfrm>
          <a:prstGeom prst="ellipse">
            <a:avLst/>
          </a:prstGeom>
          <a:noFill/>
          <a:ln w="12700">
            <a:solidFill>
              <a:schemeClr val="bg1">
                <a:lumMod val="85000"/>
              </a:schemeClr>
            </a:solidFill>
          </a:ln>
          <a:extLst>
            <a:ext uri="{909E8E84-426E-40DD-AFC4-6F175D3DCCD1}">
              <a14:hiddenFill xmlns:a14="http://schemas.microsoft.com/office/drawing/2010/main">
                <a:solidFill>
                  <a:srgbClr val="FFFFFF"/>
                </a:solidFill>
              </a14:hiddenFill>
            </a:ext>
          </a:extLst>
        </p:spPr>
      </p:pic>
      <p:pic>
        <p:nvPicPr>
          <p:cNvPr id="213" name="Picture 2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06729" y="1590338"/>
            <a:ext cx="339419" cy="351431"/>
          </a:xfrm>
          <a:prstGeom prst="ellipse">
            <a:avLst/>
          </a:prstGeom>
          <a:noFill/>
          <a:ln w="12700">
            <a:solidFill>
              <a:schemeClr val="bg1">
                <a:lumMod val="85000"/>
              </a:schemeClr>
            </a:solidFill>
          </a:ln>
        </p:spPr>
      </p:pic>
      <p:pic>
        <p:nvPicPr>
          <p:cNvPr id="214" name="Picture 213"/>
          <p:cNvPicPr>
            <a:picLocks noChangeAspect="1"/>
          </p:cNvPicPr>
          <p:nvPr/>
        </p:nvPicPr>
        <p:blipFill rotWithShape="1">
          <a:blip r:embed="rId8" cstate="print">
            <a:extLst>
              <a:ext uri="{28A0092B-C50C-407E-A947-70E740481C1C}">
                <a14:useLocalDpi xmlns:a14="http://schemas.microsoft.com/office/drawing/2010/main" val="0"/>
              </a:ext>
            </a:extLst>
          </a:blip>
          <a:srcRect b="13147"/>
          <a:stretch/>
        </p:blipFill>
        <p:spPr>
          <a:xfrm>
            <a:off x="8379226" y="1590338"/>
            <a:ext cx="334740" cy="349967"/>
          </a:xfrm>
          <a:prstGeom prst="ellipse">
            <a:avLst/>
          </a:prstGeom>
        </p:spPr>
      </p:pic>
      <p:grpSp>
        <p:nvGrpSpPr>
          <p:cNvPr id="215" name="Group 214"/>
          <p:cNvGrpSpPr/>
          <p:nvPr/>
        </p:nvGrpSpPr>
        <p:grpSpPr>
          <a:xfrm>
            <a:off x="6841046" y="1123569"/>
            <a:ext cx="14626" cy="914400"/>
            <a:chOff x="3863549" y="590660"/>
            <a:chExt cx="14626" cy="425400"/>
          </a:xfrm>
        </p:grpSpPr>
        <p:cxnSp>
          <p:nvCxnSpPr>
            <p:cNvPr id="216" name="Straight Connector 215"/>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Chevron 10"/>
          <p:cNvSpPr/>
          <p:nvPr/>
        </p:nvSpPr>
        <p:spPr>
          <a:xfrm rot="5400000">
            <a:off x="4459096" y="1553132"/>
            <a:ext cx="193088" cy="778798"/>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9" name="Straight Connector 168"/>
          <p:cNvCxnSpPr/>
          <p:nvPr/>
        </p:nvCxnSpPr>
        <p:spPr>
          <a:xfrm>
            <a:off x="4600082" y="3863845"/>
            <a:ext cx="401051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7" name="Rounded Rectangle 206"/>
          <p:cNvSpPr/>
          <p:nvPr/>
        </p:nvSpPr>
        <p:spPr>
          <a:xfrm>
            <a:off x="4550942" y="4003345"/>
            <a:ext cx="2300032" cy="372215"/>
          </a:xfrm>
          <a:prstGeom prst="roundRect">
            <a:avLst>
              <a:gd name="adj" fmla="val 14302"/>
            </a:avLst>
          </a:prstGeom>
          <a:gradFill flip="none" rotWithShape="1">
            <a:gsLst>
              <a:gs pos="0">
                <a:schemeClr val="bg1">
                  <a:lumMod val="50000"/>
                  <a:alpha val="42000"/>
                </a:schemeClr>
              </a:gs>
              <a:gs pos="50000">
                <a:schemeClr val="bg1">
                  <a:lumMod val="85000"/>
                  <a:alpha val="29000"/>
                </a:schemeClr>
              </a:gs>
              <a:gs pos="100000">
                <a:schemeClr val="bg1">
                  <a:lumMod val="85000"/>
                  <a:alpha val="800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lumMod val="50000"/>
                    <a:lumOff val="50000"/>
                  </a:schemeClr>
                </a:solidFill>
              </a:rPr>
              <a:t>ATTRIBUTE 1                               </a:t>
            </a:r>
            <a:r>
              <a:rPr lang="en-US" sz="1200" b="1" dirty="0" smtClean="0">
                <a:solidFill>
                  <a:schemeClr val="tx1">
                    <a:lumMod val="50000"/>
                    <a:lumOff val="50000"/>
                  </a:schemeClr>
                </a:solidFill>
                <a:latin typeface="FontAwesome"/>
              </a:rPr>
              <a:t></a:t>
            </a:r>
            <a:endParaRPr lang="en-US" sz="1200" b="1" dirty="0">
              <a:solidFill>
                <a:schemeClr val="tx1">
                  <a:lumMod val="50000"/>
                  <a:lumOff val="50000"/>
                </a:schemeClr>
              </a:solidFill>
            </a:endParaRPr>
          </a:p>
        </p:txBody>
      </p:sp>
      <p:sp>
        <p:nvSpPr>
          <p:cNvPr id="209" name="Rounded Rectangle 208"/>
          <p:cNvSpPr/>
          <p:nvPr/>
        </p:nvSpPr>
        <p:spPr>
          <a:xfrm>
            <a:off x="4550942" y="4459604"/>
            <a:ext cx="2300032" cy="372215"/>
          </a:xfrm>
          <a:prstGeom prst="roundRect">
            <a:avLst>
              <a:gd name="adj" fmla="val 14302"/>
            </a:avLst>
          </a:prstGeom>
          <a:gradFill flip="none" rotWithShape="1">
            <a:gsLst>
              <a:gs pos="0">
                <a:schemeClr val="bg1">
                  <a:lumMod val="50000"/>
                  <a:alpha val="42000"/>
                </a:schemeClr>
              </a:gs>
              <a:gs pos="50000">
                <a:schemeClr val="bg1">
                  <a:lumMod val="85000"/>
                  <a:alpha val="29000"/>
                </a:schemeClr>
              </a:gs>
              <a:gs pos="100000">
                <a:schemeClr val="bg1">
                  <a:lumMod val="85000"/>
                  <a:alpha val="8000"/>
                </a:schemeClr>
              </a:gs>
            </a:gsLst>
            <a:lin ang="162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lumMod val="50000"/>
                    <a:lumOff val="50000"/>
                  </a:schemeClr>
                </a:solidFill>
              </a:rPr>
              <a:t>ATTRIBUTE 2 </a:t>
            </a:r>
            <a:r>
              <a:rPr lang="en-US" sz="1200" b="1" dirty="0" smtClean="0">
                <a:solidFill>
                  <a:schemeClr val="tx1">
                    <a:lumMod val="50000"/>
                    <a:lumOff val="50000"/>
                  </a:schemeClr>
                </a:solidFill>
              </a:rPr>
              <a:t>                             </a:t>
            </a:r>
            <a:r>
              <a:rPr lang="en-US" sz="1200" b="1" dirty="0" smtClean="0">
                <a:solidFill>
                  <a:schemeClr val="tx1">
                    <a:lumMod val="50000"/>
                    <a:lumOff val="50000"/>
                  </a:schemeClr>
                </a:solidFill>
                <a:latin typeface="FontAwesome"/>
              </a:rPr>
              <a:t></a:t>
            </a:r>
            <a:endParaRPr lang="en-US" sz="1200" b="1" dirty="0">
              <a:solidFill>
                <a:schemeClr val="tx1">
                  <a:lumMod val="50000"/>
                  <a:lumOff val="50000"/>
                </a:schemeClr>
              </a:solidFill>
            </a:endParaRPr>
          </a:p>
        </p:txBody>
      </p:sp>
      <p:sp>
        <p:nvSpPr>
          <p:cNvPr id="218" name="Rounded Rectangle 217"/>
          <p:cNvSpPr/>
          <p:nvPr/>
        </p:nvSpPr>
        <p:spPr>
          <a:xfrm>
            <a:off x="4550942" y="4936067"/>
            <a:ext cx="2300032" cy="372215"/>
          </a:xfrm>
          <a:prstGeom prst="roundRect">
            <a:avLst>
              <a:gd name="adj" fmla="val 14302"/>
            </a:avLst>
          </a:prstGeom>
          <a:gradFill flip="none" rotWithShape="1">
            <a:gsLst>
              <a:gs pos="100000">
                <a:srgbClr val="FF883F">
                  <a:alpha val="75686"/>
                </a:srgbClr>
              </a:gs>
              <a:gs pos="31000">
                <a:srgbClr val="EC4502">
                  <a:alpha val="93725"/>
                </a:srgbClr>
              </a:gs>
              <a:gs pos="0">
                <a:srgbClr val="EC2902"/>
              </a:gs>
            </a:gsLst>
            <a:lin ang="16200000" scaled="1"/>
            <a:tileRect/>
          </a:grad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bg1"/>
                </a:solidFill>
              </a:rPr>
              <a:t>ADD TO CART</a:t>
            </a:r>
            <a:endParaRPr lang="en-US" sz="1200" b="1" dirty="0">
              <a:solidFill>
                <a:schemeClr val="bg1"/>
              </a:solidFill>
            </a:endParaRPr>
          </a:p>
        </p:txBody>
      </p:sp>
      <p:sp>
        <p:nvSpPr>
          <p:cNvPr id="161" name="TextBox 160"/>
          <p:cNvSpPr txBox="1"/>
          <p:nvPr/>
        </p:nvSpPr>
        <p:spPr>
          <a:xfrm>
            <a:off x="2766980" y="10668000"/>
            <a:ext cx="4797959" cy="461665"/>
          </a:xfrm>
          <a:prstGeom prst="rect">
            <a:avLst/>
          </a:prstGeom>
          <a:noFill/>
        </p:spPr>
        <p:txBody>
          <a:bodyPr wrap="square" rtlCol="0">
            <a:spAutoFit/>
          </a:bodyPr>
          <a:lstStyle/>
          <a:p>
            <a:r>
              <a:rPr lang="en-US" sz="1200" b="1" dirty="0">
                <a:solidFill>
                  <a:schemeClr val="tx1">
                    <a:lumMod val="75000"/>
                    <a:lumOff val="25000"/>
                  </a:schemeClr>
                </a:solidFill>
              </a:rPr>
              <a:t>PRODUCT OVERVIEW            </a:t>
            </a:r>
            <a:r>
              <a:rPr lang="en-US" sz="1200" b="1" dirty="0">
                <a:solidFill>
                  <a:schemeClr val="accent6">
                    <a:lumMod val="75000"/>
                  </a:schemeClr>
                </a:solidFill>
              </a:rPr>
              <a:t>PRODUCT </a:t>
            </a:r>
            <a:r>
              <a:rPr lang="en-US" sz="1200" b="1" dirty="0" smtClean="0">
                <a:solidFill>
                  <a:schemeClr val="accent6">
                    <a:lumMod val="75000"/>
                  </a:schemeClr>
                </a:solidFill>
              </a:rPr>
              <a:t>REVIEWS (3) </a:t>
            </a:r>
            <a:endParaRPr lang="en-US" sz="1200" b="1" dirty="0">
              <a:solidFill>
                <a:schemeClr val="accent6">
                  <a:lumMod val="75000"/>
                </a:schemeClr>
              </a:solidFill>
            </a:endParaRPr>
          </a:p>
          <a:p>
            <a:r>
              <a:rPr lang="en-US" sz="1200" b="1" dirty="0">
                <a:solidFill>
                  <a:schemeClr val="tx1">
                    <a:lumMod val="75000"/>
                    <a:lumOff val="25000"/>
                  </a:schemeClr>
                </a:solidFill>
                <a:latin typeface="FontAwesome"/>
              </a:rPr>
              <a:t> </a:t>
            </a:r>
            <a:r>
              <a:rPr lang="en-US" sz="1200" b="1" dirty="0" smtClean="0">
                <a:solidFill>
                  <a:schemeClr val="tx1">
                    <a:lumMod val="75000"/>
                    <a:lumOff val="25000"/>
                  </a:schemeClr>
                </a:solidFill>
                <a:latin typeface="FontAwesome"/>
              </a:rPr>
              <a:t>                                                            </a:t>
            </a:r>
            <a:r>
              <a:rPr lang="en-US" sz="1200" dirty="0" smtClean="0">
                <a:solidFill>
                  <a:schemeClr val="accent6">
                    <a:lumMod val="75000"/>
                  </a:schemeClr>
                </a:solidFill>
                <a:latin typeface="FontAwesome"/>
              </a:rPr>
              <a:t></a:t>
            </a:r>
            <a:r>
              <a:rPr lang="en-US" sz="1200" dirty="0" smtClean="0">
                <a:solidFill>
                  <a:schemeClr val="accent6">
                    <a:lumMod val="75000"/>
                  </a:schemeClr>
                </a:solidFill>
              </a:rPr>
              <a:t>   </a:t>
            </a:r>
            <a:r>
              <a:rPr lang="en-US" sz="1200" dirty="0" smtClean="0">
                <a:solidFill>
                  <a:schemeClr val="tx1">
                    <a:lumMod val="75000"/>
                    <a:lumOff val="25000"/>
                  </a:schemeClr>
                </a:solidFill>
              </a:rPr>
              <a:t> </a:t>
            </a:r>
            <a:endParaRPr lang="en-US" sz="1200" dirty="0">
              <a:solidFill>
                <a:schemeClr val="tx1">
                  <a:lumMod val="75000"/>
                  <a:lumOff val="25000"/>
                </a:schemeClr>
              </a:solidFill>
            </a:endParaRPr>
          </a:p>
        </p:txBody>
      </p:sp>
      <p:pic>
        <p:nvPicPr>
          <p:cNvPr id="162"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32472" y="11049000"/>
            <a:ext cx="6039928" cy="310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4" name="TextBox 163"/>
          <p:cNvSpPr txBox="1"/>
          <p:nvPr/>
        </p:nvSpPr>
        <p:spPr>
          <a:xfrm>
            <a:off x="7588946" y="4916394"/>
            <a:ext cx="1267571" cy="430887"/>
          </a:xfrm>
          <a:prstGeom prst="rect">
            <a:avLst/>
          </a:prstGeom>
          <a:noFill/>
        </p:spPr>
        <p:txBody>
          <a:bodyPr wrap="square" rtlCol="0">
            <a:spAutoFit/>
          </a:bodyPr>
          <a:lstStyle/>
          <a:p>
            <a:r>
              <a:rPr lang="en-US" sz="1100" b="1" dirty="0" smtClean="0">
                <a:solidFill>
                  <a:schemeClr val="accent6">
                    <a:lumMod val="75000"/>
                  </a:schemeClr>
                </a:solidFill>
              </a:rPr>
              <a:t>Recommendation overlay</a:t>
            </a:r>
            <a:endParaRPr lang="en-US" sz="1100" dirty="0">
              <a:solidFill>
                <a:schemeClr val="tx1">
                  <a:lumMod val="75000"/>
                  <a:lumOff val="25000"/>
                </a:schemeClr>
              </a:solidFill>
            </a:endParaRPr>
          </a:p>
        </p:txBody>
      </p:sp>
      <p:cxnSp>
        <p:nvCxnSpPr>
          <p:cNvPr id="170" name="Straight Arrow Connector 169"/>
          <p:cNvCxnSpPr>
            <a:stCxn id="211" idx="5"/>
          </p:cNvCxnSpPr>
          <p:nvPr/>
        </p:nvCxnSpPr>
        <p:spPr>
          <a:xfrm>
            <a:off x="7832107" y="1887856"/>
            <a:ext cx="194815" cy="30285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3" name="Straight Arrow Connector 232"/>
          <p:cNvCxnSpPr/>
          <p:nvPr/>
        </p:nvCxnSpPr>
        <p:spPr>
          <a:xfrm>
            <a:off x="4848109" y="1943901"/>
            <a:ext cx="3095816" cy="2887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0" name="Rectangle 249"/>
          <p:cNvSpPr/>
          <p:nvPr/>
        </p:nvSpPr>
        <p:spPr>
          <a:xfrm>
            <a:off x="8749576" y="1442812"/>
            <a:ext cx="388736" cy="492443"/>
          </a:xfrm>
          <a:prstGeom prst="rect">
            <a:avLst/>
          </a:prstGeom>
        </p:spPr>
        <p:txBody>
          <a:bodyPr wrap="square">
            <a:spAutoFit/>
          </a:bodyPr>
          <a:lstStyle/>
          <a:p>
            <a:endParaRPr lang="en-US" sz="1000" dirty="0" smtClean="0">
              <a:solidFill>
                <a:schemeClr val="tx1">
                  <a:lumMod val="65000"/>
                  <a:lumOff val="35000"/>
                </a:schemeClr>
              </a:solidFill>
            </a:endParaRPr>
          </a:p>
          <a:p>
            <a:r>
              <a:rPr lang="en-US" sz="400" dirty="0" smtClean="0">
                <a:solidFill>
                  <a:schemeClr val="tx1">
                    <a:lumMod val="65000"/>
                    <a:lumOff val="35000"/>
                  </a:schemeClr>
                </a:solidFill>
              </a:rPr>
              <a:t> </a:t>
            </a:r>
          </a:p>
          <a:p>
            <a:r>
              <a:rPr lang="fi-FI" sz="1200" b="1" dirty="0" smtClean="0">
                <a:solidFill>
                  <a:schemeClr val="tx1">
                    <a:lumMod val="65000"/>
                    <a:lumOff val="35000"/>
                  </a:schemeClr>
                </a:solidFill>
                <a:latin typeface="FontAwesome"/>
              </a:rPr>
              <a:t></a:t>
            </a:r>
            <a:endParaRPr lang="en-US" sz="1050" i="1" dirty="0">
              <a:solidFill>
                <a:schemeClr val="tx1">
                  <a:lumMod val="65000"/>
                  <a:lumOff val="35000"/>
                </a:schemeClr>
              </a:solidFill>
            </a:endParaRPr>
          </a:p>
        </p:txBody>
      </p:sp>
      <p:sp>
        <p:nvSpPr>
          <p:cNvPr id="109" name="Rounded Rectangle 108"/>
          <p:cNvSpPr/>
          <p:nvPr/>
        </p:nvSpPr>
        <p:spPr>
          <a:xfrm>
            <a:off x="3799361" y="11497975"/>
            <a:ext cx="1545279" cy="250073"/>
          </a:xfrm>
          <a:prstGeom prst="roundRect">
            <a:avLst>
              <a:gd name="adj" fmla="val 14302"/>
            </a:avLst>
          </a:prstGeom>
          <a:gradFill flip="none" rotWithShape="1">
            <a:gsLst>
              <a:gs pos="100000">
                <a:srgbClr val="FF883F">
                  <a:alpha val="75686"/>
                </a:srgbClr>
              </a:gs>
              <a:gs pos="31000">
                <a:srgbClr val="EC4502">
                  <a:alpha val="93725"/>
                </a:srgbClr>
              </a:gs>
              <a:gs pos="0">
                <a:srgbClr val="EC2902"/>
              </a:gs>
            </a:gsLst>
            <a:lin ang="16200000" scaled="1"/>
            <a:tileRect/>
          </a:grad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bg1"/>
                </a:solidFill>
              </a:rPr>
              <a:t>ADD YOUR REVIEW</a:t>
            </a:r>
            <a:endParaRPr lang="en-US" sz="1000" b="1" dirty="0">
              <a:solidFill>
                <a:schemeClr val="bg1"/>
              </a:solidFill>
            </a:endParaRPr>
          </a:p>
        </p:txBody>
      </p:sp>
      <p:pic>
        <p:nvPicPr>
          <p:cNvPr id="102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11135" y="11868771"/>
            <a:ext cx="4899221" cy="6219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6" name="Group 115"/>
          <p:cNvGrpSpPr/>
          <p:nvPr/>
        </p:nvGrpSpPr>
        <p:grpSpPr>
          <a:xfrm>
            <a:off x="5531671" y="12028923"/>
            <a:ext cx="1677061" cy="551622"/>
            <a:chOff x="6440918" y="7564012"/>
            <a:chExt cx="1677061" cy="551622"/>
          </a:xfrm>
        </p:grpSpPr>
        <p:grpSp>
          <p:nvGrpSpPr>
            <p:cNvPr id="118" name="Group 117"/>
            <p:cNvGrpSpPr/>
            <p:nvPr/>
          </p:nvGrpSpPr>
          <p:grpSpPr>
            <a:xfrm>
              <a:off x="6440918" y="7564012"/>
              <a:ext cx="446383" cy="551622"/>
              <a:chOff x="2658584" y="4712082"/>
              <a:chExt cx="948270" cy="1175097"/>
            </a:xfrm>
          </p:grpSpPr>
          <p:pic>
            <p:nvPicPr>
              <p:cNvPr id="119" name="Picture 7" descr="http://kitsluxe.com/image/cache/data/England/england-national-team-home-2012-2013-kitsluxe-custom-soccer-jersey-2-900x900.png"/>
              <p:cNvPicPr>
                <a:picLocks noChangeAspect="1" noChangeArrowheads="1"/>
              </p:cNvPicPr>
              <p:nvPr/>
            </p:nvPicPr>
            <p:blipFill rotWithShape="1">
              <a:blip r:embed="rId11" cstate="print">
                <a:clrChange>
                  <a:clrFrom>
                    <a:srgbClr val="FEFEFE"/>
                  </a:clrFrom>
                  <a:clrTo>
                    <a:srgbClr val="FEFEFE">
                      <a:alpha val="0"/>
                    </a:srgbClr>
                  </a:clrTo>
                </a:clrChange>
                <a:duotone>
                  <a:schemeClr val="accent2">
                    <a:shade val="45000"/>
                    <a:satMod val="135000"/>
                  </a:schemeClr>
                  <a:prstClr val="white"/>
                </a:duotone>
                <a:extLst>
                  <a:ext uri="{BEBA8EAE-BF5A-486C-A8C5-ECC9F3942E4B}">
                    <a14:imgProps xmlns:a14="http://schemas.microsoft.com/office/drawing/2010/main">
                      <a14:imgLayer r:embed="rId12">
                        <a14:imgEffect>
                          <a14:artisticPaintStrokes trans="19000" intensity="6"/>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13961" r="11310"/>
              <a:stretch/>
            </p:blipFill>
            <p:spPr bwMode="auto">
              <a:xfrm>
                <a:off x="2658584" y="4712082"/>
                <a:ext cx="948270" cy="848558"/>
              </a:xfrm>
              <a:prstGeom prst="rect">
                <a:avLst/>
              </a:prstGeom>
              <a:noFill/>
              <a:extLst>
                <a:ext uri="{909E8E84-426E-40DD-AFC4-6F175D3DCCD1}">
                  <a14:hiddenFill xmlns:a14="http://schemas.microsoft.com/office/drawing/2010/main">
                    <a:solidFill>
                      <a:srgbClr val="FFFFFF"/>
                    </a:solidFill>
                  </a14:hiddenFill>
                </a:ext>
              </a:extLst>
            </p:spPr>
          </p:pic>
          <p:sp>
            <p:nvSpPr>
              <p:cNvPr id="120" name="TextBox 119"/>
              <p:cNvSpPr txBox="1"/>
              <p:nvPr/>
            </p:nvSpPr>
            <p:spPr>
              <a:xfrm>
                <a:off x="2658586" y="4805368"/>
                <a:ext cx="948268" cy="1081811"/>
              </a:xfrm>
              <a:prstGeom prst="rect">
                <a:avLst/>
              </a:prstGeom>
              <a:noFill/>
            </p:spPr>
            <p:txBody>
              <a:bodyPr wrap="square" rtlCol="0">
                <a:spAutoFit/>
              </a:bodyPr>
              <a:lstStyle/>
              <a:p>
                <a:pPr algn="ctr"/>
                <a:r>
                  <a:rPr lang="en-US" sz="4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br>
                <a:r>
                  <a:rPr lang="en-US" sz="1300" b="1" dirty="0">
                    <a:solidFill>
                      <a:schemeClr val="bg1"/>
                    </a:solidFill>
                    <a:effectLst>
                      <a:outerShdw blurRad="38100" dist="38100" dir="2700000" algn="tl">
                        <a:srgbClr val="000000">
                          <a:alpha val="43137"/>
                        </a:srgbClr>
                      </a:outerShdw>
                    </a:effectLst>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sp>
          <p:nvSpPr>
            <p:cNvPr id="117" name="TextBox 116"/>
            <p:cNvSpPr txBox="1"/>
            <p:nvPr/>
          </p:nvSpPr>
          <p:spPr>
            <a:xfrm>
              <a:off x="6770542" y="7723218"/>
              <a:ext cx="1347437" cy="276999"/>
            </a:xfrm>
            <a:prstGeom prst="rect">
              <a:avLst/>
            </a:prstGeom>
            <a:noFill/>
          </p:spPr>
          <p:txBody>
            <a:bodyPr wrap="square" rtlCol="0">
              <a:spAutoFit/>
            </a:bodyPr>
            <a:lstStyle/>
            <a:p>
              <a:r>
                <a:rPr lang="en-US" sz="1200" b="1" dirty="0" smtClean="0"/>
                <a:t>Expert</a:t>
              </a:r>
              <a:endParaRPr lang="en-US" sz="1050" b="1" dirty="0" smtClean="0">
                <a:solidFill>
                  <a:schemeClr val="accent3">
                    <a:lumMod val="50000"/>
                  </a:schemeClr>
                </a:solidFill>
              </a:endParaRPr>
            </a:p>
          </p:txBody>
        </p:sp>
      </p:grpSp>
      <p:grpSp>
        <p:nvGrpSpPr>
          <p:cNvPr id="124" name="Group 123"/>
          <p:cNvGrpSpPr/>
          <p:nvPr/>
        </p:nvGrpSpPr>
        <p:grpSpPr>
          <a:xfrm>
            <a:off x="5601015" y="14575969"/>
            <a:ext cx="446383" cy="551622"/>
            <a:chOff x="2658584" y="4712082"/>
            <a:chExt cx="948270" cy="1175097"/>
          </a:xfrm>
        </p:grpSpPr>
        <p:pic>
          <p:nvPicPr>
            <p:cNvPr id="125" name="Picture 7" descr="http://kitsluxe.com/image/cache/data/England/england-national-team-home-2012-2013-kitsluxe-custom-soccer-jersey-2-900x900.png"/>
            <p:cNvPicPr>
              <a:picLocks noChangeAspect="1" noChangeArrowheads="1"/>
            </p:cNvPicPr>
            <p:nvPr/>
          </p:nvPicPr>
          <p:blipFill rotWithShape="1">
            <a:blip r:embed="rId11" cstate="print">
              <a:clrChange>
                <a:clrFrom>
                  <a:srgbClr val="FEFEFE"/>
                </a:clrFrom>
                <a:clrTo>
                  <a:srgbClr val="FEFEFE">
                    <a:alpha val="0"/>
                  </a:srgbClr>
                </a:clrTo>
              </a:clrChange>
              <a:grayscl/>
              <a:extLst>
                <a:ext uri="{BEBA8EAE-BF5A-486C-A8C5-ECC9F3942E4B}">
                  <a14:imgProps xmlns:a14="http://schemas.microsoft.com/office/drawing/2010/main">
                    <a14:imgLayer r:embed="rId12">
                      <a14:imgEffect>
                        <a14:artisticPaintStrokes trans="19000" intensity="6"/>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13961" r="11310"/>
            <a:stretch/>
          </p:blipFill>
          <p:spPr bwMode="auto">
            <a:xfrm>
              <a:off x="2658584" y="4712082"/>
              <a:ext cx="948270" cy="848558"/>
            </a:xfrm>
            <a:prstGeom prst="rect">
              <a:avLst/>
            </a:prstGeom>
            <a:noFill/>
            <a:extLst>
              <a:ext uri="{909E8E84-426E-40DD-AFC4-6F175D3DCCD1}">
                <a14:hiddenFill xmlns:a14="http://schemas.microsoft.com/office/drawing/2010/main">
                  <a:solidFill>
                    <a:srgbClr val="FFFFFF"/>
                  </a:solidFill>
                </a14:hiddenFill>
              </a:ext>
            </a:extLst>
          </p:spPr>
        </p:pic>
        <p:sp>
          <p:nvSpPr>
            <p:cNvPr id="126" name="TextBox 125"/>
            <p:cNvSpPr txBox="1"/>
            <p:nvPr/>
          </p:nvSpPr>
          <p:spPr>
            <a:xfrm>
              <a:off x="2658586" y="4805368"/>
              <a:ext cx="948268" cy="1081811"/>
            </a:xfrm>
            <a:prstGeom prst="rect">
              <a:avLst/>
            </a:prstGeom>
            <a:noFill/>
          </p:spPr>
          <p:txBody>
            <a:bodyPr wrap="square" rtlCol="0">
              <a:spAutoFit/>
            </a:bodyPr>
            <a:lstStyle/>
            <a:p>
              <a:pPr algn="ctr"/>
              <a:r>
                <a:rPr lang="en-US" sz="4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br>
              <a:r>
                <a:rPr lang="en-US" sz="1300" b="1" dirty="0">
                  <a:solidFill>
                    <a:schemeClr val="bg1"/>
                  </a:solidFill>
                  <a:effectLst>
                    <a:outerShdw blurRad="38100" dist="38100" dir="2700000" algn="tl">
                      <a:srgbClr val="000000">
                        <a:alpha val="43137"/>
                      </a:srgbClr>
                    </a:outerShdw>
                  </a:effectLst>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sp>
        <p:nvSpPr>
          <p:cNvPr id="123" name="TextBox 122"/>
          <p:cNvSpPr txBox="1"/>
          <p:nvPr/>
        </p:nvSpPr>
        <p:spPr>
          <a:xfrm>
            <a:off x="5930639" y="14735175"/>
            <a:ext cx="1347437" cy="276999"/>
          </a:xfrm>
          <a:prstGeom prst="rect">
            <a:avLst/>
          </a:prstGeom>
          <a:noFill/>
        </p:spPr>
        <p:txBody>
          <a:bodyPr wrap="square" rtlCol="0">
            <a:spAutoFit/>
          </a:bodyPr>
          <a:lstStyle/>
          <a:p>
            <a:r>
              <a:rPr lang="en-US" sz="1200" b="1" dirty="0" smtClean="0"/>
              <a:t>Guru</a:t>
            </a:r>
            <a:endParaRPr lang="en-US" sz="1050" b="1" dirty="0" smtClean="0">
              <a:solidFill>
                <a:schemeClr val="accent3">
                  <a:lumMod val="50000"/>
                </a:schemeClr>
              </a:solidFill>
            </a:endParaRPr>
          </a:p>
        </p:txBody>
      </p:sp>
      <p:pic>
        <p:nvPicPr>
          <p:cNvPr id="127" name="Picture 23" descr="http://www.thetrishop.com/media/catalog/product/cache/1/image/500x500/9df78eab33525d08d6e5fb8d27136e95/t/r/tri_shop-20_1.jpg"/>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3695" y="6816641"/>
            <a:ext cx="1161728" cy="1161728"/>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10" descr="CARBO-PRO IP GMO-FREE"/>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623012" y="6981022"/>
            <a:ext cx="547188" cy="970622"/>
          </a:xfrm>
          <a:prstGeom prst="rect">
            <a:avLst/>
          </a:prstGeom>
          <a:noFill/>
          <a:extLst>
            <a:ext uri="{909E8E84-426E-40DD-AFC4-6F175D3DCCD1}">
              <a14:hiddenFill xmlns:a14="http://schemas.microsoft.com/office/drawing/2010/main">
                <a:solidFill>
                  <a:srgbClr val="FFFFFF"/>
                </a:solidFill>
              </a14:hiddenFill>
            </a:ext>
          </a:extLst>
        </p:spPr>
      </p:pic>
      <p:pic>
        <p:nvPicPr>
          <p:cNvPr id="129" name="Picture 2" descr="http://www.swimoutlet.com/photos/SOResource/options/auto-thumbnails/7530853-39629-T-168x196-AUTO.jpg"/>
          <p:cNvPicPr>
            <a:picLocks noChangeAspect="1" noChangeArrowheads="1"/>
          </p:cNvPicPr>
          <p:nvPr/>
        </p:nvPicPr>
        <p:blipFill rotWithShape="1">
          <a:blip r:embed="rId15">
            <a:extLst>
              <a:ext uri="{28A0092B-C50C-407E-A947-70E740481C1C}">
                <a14:useLocalDpi xmlns:a14="http://schemas.microsoft.com/office/drawing/2010/main" val="0"/>
              </a:ext>
            </a:extLst>
          </a:blip>
          <a:srcRect b="40824"/>
          <a:stretch/>
        </p:blipFill>
        <p:spPr bwMode="auto">
          <a:xfrm>
            <a:off x="4973065" y="7051033"/>
            <a:ext cx="1242788" cy="858002"/>
          </a:xfrm>
          <a:prstGeom prst="rect">
            <a:avLst/>
          </a:prstGeom>
          <a:noFill/>
          <a:extLst>
            <a:ext uri="{909E8E84-426E-40DD-AFC4-6F175D3DCCD1}">
              <a14:hiddenFill xmlns:a14="http://schemas.microsoft.com/office/drawing/2010/main">
                <a:solidFill>
                  <a:srgbClr val="FFFFFF"/>
                </a:solidFill>
              </a14:hiddenFill>
            </a:ext>
          </a:extLst>
        </p:spPr>
      </p:pic>
      <p:sp>
        <p:nvSpPr>
          <p:cNvPr id="130" name="Rectangle 129"/>
          <p:cNvSpPr/>
          <p:nvPr/>
        </p:nvSpPr>
        <p:spPr>
          <a:xfrm>
            <a:off x="199655"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p:cNvSpPr/>
          <p:nvPr/>
        </p:nvSpPr>
        <p:spPr>
          <a:xfrm>
            <a:off x="279592" y="7977281"/>
            <a:ext cx="1928506" cy="1131079"/>
          </a:xfrm>
          <a:prstGeom prst="rect">
            <a:avLst/>
          </a:prstGeom>
        </p:spPr>
        <p:txBody>
          <a:bodyPr wrap="square">
            <a:spAutoFit/>
          </a:bodyPr>
          <a:lstStyle/>
          <a:p>
            <a:endParaRPr lang="en-US" sz="1000" dirty="0" smtClean="0"/>
          </a:p>
          <a:p>
            <a:r>
              <a:rPr lang="en-US" sz="400" dirty="0" smtClean="0"/>
              <a:t> </a:t>
            </a:r>
          </a:p>
          <a:p>
            <a:r>
              <a:rPr lang="en-US" sz="1200" b="1" dirty="0" smtClean="0"/>
              <a:t>Nike Free </a:t>
            </a:r>
            <a:r>
              <a:rPr lang="en-US" sz="1200" b="1" dirty="0" err="1" smtClean="0"/>
              <a:t>Hyperfill</a:t>
            </a:r>
            <a:endParaRPr lang="en-US" sz="1200" b="1" dirty="0" smtClean="0"/>
          </a:p>
          <a:p>
            <a:r>
              <a:rPr lang="en-US" sz="1050" dirty="0" smtClean="0">
                <a:solidFill>
                  <a:schemeClr val="tx1">
                    <a:lumMod val="65000"/>
                    <a:lumOff val="35000"/>
                  </a:schemeClr>
                </a:solidFill>
              </a:rPr>
              <a:t>by Nike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pic>
        <p:nvPicPr>
          <p:cNvPr id="135" name="Picture 7" descr="http://images.nike.com/is/image/DotCom/pwp_sheet?$NIKE_PWPx3$&amp;$img0=638073_704"/>
          <p:cNvPicPr>
            <a:picLocks noChangeAspect="1" noChangeArrowheads="1"/>
          </p:cNvPicPr>
          <p:nvPr/>
        </p:nvPicPr>
        <p:blipFill rotWithShape="1">
          <a:blip r:embed="rId16">
            <a:extLst>
              <a:ext uri="{28A0092B-C50C-407E-A947-70E740481C1C}">
                <a14:useLocalDpi xmlns:a14="http://schemas.microsoft.com/office/drawing/2010/main" val="0"/>
              </a:ext>
            </a:extLst>
          </a:blip>
          <a:srcRect t="21635" r="66736" b="22487"/>
          <a:stretch/>
        </p:blipFill>
        <p:spPr bwMode="auto">
          <a:xfrm>
            <a:off x="374152" y="6982443"/>
            <a:ext cx="1597143" cy="894290"/>
          </a:xfrm>
          <a:prstGeom prst="rect">
            <a:avLst/>
          </a:prstGeom>
          <a:noFill/>
          <a:extLst>
            <a:ext uri="{909E8E84-426E-40DD-AFC4-6F175D3DCCD1}">
              <a14:hiddenFill xmlns:a14="http://schemas.microsoft.com/office/drawing/2010/main">
                <a:solidFill>
                  <a:srgbClr val="FFFFFF"/>
                </a:solidFill>
              </a14:hiddenFill>
            </a:ext>
          </a:extLst>
        </p:spPr>
      </p:pic>
      <p:sp>
        <p:nvSpPr>
          <p:cNvPr id="136" name="Right Triangle 135"/>
          <p:cNvSpPr/>
          <p:nvPr/>
        </p:nvSpPr>
        <p:spPr>
          <a:xfrm rot="10800000">
            <a:off x="1849093"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37" name="TextBox 136"/>
          <p:cNvSpPr txBox="1"/>
          <p:nvPr/>
        </p:nvSpPr>
        <p:spPr>
          <a:xfrm>
            <a:off x="1988058"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38" name="Rounded Rectangle 137"/>
          <p:cNvSpPr/>
          <p:nvPr/>
        </p:nvSpPr>
        <p:spPr>
          <a:xfrm>
            <a:off x="698430"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39" name="Rectangle 138"/>
          <p:cNvSpPr/>
          <p:nvPr/>
        </p:nvSpPr>
        <p:spPr>
          <a:xfrm>
            <a:off x="2430234"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ectangle 139"/>
          <p:cNvSpPr/>
          <p:nvPr/>
        </p:nvSpPr>
        <p:spPr>
          <a:xfrm>
            <a:off x="2510171" y="7963633"/>
            <a:ext cx="1928506" cy="1131079"/>
          </a:xfrm>
          <a:prstGeom prst="rect">
            <a:avLst/>
          </a:prstGeom>
        </p:spPr>
        <p:txBody>
          <a:bodyPr wrap="square">
            <a:spAutoFit/>
          </a:bodyPr>
          <a:lstStyle/>
          <a:p>
            <a:endParaRPr lang="en-US" sz="1000" dirty="0" smtClean="0"/>
          </a:p>
          <a:p>
            <a:r>
              <a:rPr lang="en-US" sz="400" dirty="0" smtClean="0"/>
              <a:t> </a:t>
            </a:r>
          </a:p>
          <a:p>
            <a:r>
              <a:rPr lang="fi-FI" sz="1200" b="1" dirty="0"/>
              <a:t>Hoka One One Kailua Trail</a:t>
            </a:r>
            <a:br>
              <a:rPr lang="fi-FI" sz="1200" b="1" dirty="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Hoka</a:t>
            </a:r>
            <a:r>
              <a:rPr lang="en-US" sz="1050" dirty="0" smtClean="0">
                <a:solidFill>
                  <a:schemeClr val="tx1">
                    <a:lumMod val="65000"/>
                    <a:lumOff val="35000"/>
                  </a:schemeClr>
                </a:solidFill>
              </a:rPr>
              <a:t> One</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41" name="Right Triangle 140"/>
          <p:cNvSpPr/>
          <p:nvPr/>
        </p:nvSpPr>
        <p:spPr>
          <a:xfrm rot="10800000">
            <a:off x="4079672"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42" name="TextBox 141"/>
          <p:cNvSpPr txBox="1"/>
          <p:nvPr/>
        </p:nvSpPr>
        <p:spPr>
          <a:xfrm>
            <a:off x="4218637"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45" name="Rounded Rectangle 144"/>
          <p:cNvSpPr/>
          <p:nvPr/>
        </p:nvSpPr>
        <p:spPr>
          <a:xfrm>
            <a:off x="2929009"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46" name="Rectangle 145"/>
          <p:cNvSpPr/>
          <p:nvPr/>
        </p:nvSpPr>
        <p:spPr>
          <a:xfrm>
            <a:off x="4660813" y="6635875"/>
            <a:ext cx="2044990" cy="3387013"/>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147"/>
          <p:cNvSpPr/>
          <p:nvPr/>
        </p:nvSpPr>
        <p:spPr>
          <a:xfrm>
            <a:off x="4740750" y="7963633"/>
            <a:ext cx="1928506" cy="1131079"/>
          </a:xfrm>
          <a:prstGeom prst="rect">
            <a:avLst/>
          </a:prstGeom>
        </p:spPr>
        <p:txBody>
          <a:bodyPr wrap="square">
            <a:spAutoFit/>
          </a:bodyPr>
          <a:lstStyle/>
          <a:p>
            <a:endParaRPr lang="en-US" sz="1000" dirty="0" smtClean="0"/>
          </a:p>
          <a:p>
            <a:r>
              <a:rPr lang="en-US" sz="400" dirty="0" smtClean="0"/>
              <a:t> </a:t>
            </a:r>
          </a:p>
          <a:p>
            <a:r>
              <a:rPr lang="en-US" sz="1200" b="1" dirty="0" err="1"/>
              <a:t>Zoggs</a:t>
            </a:r>
            <a:r>
              <a:rPr lang="en-US" sz="1200" b="1" dirty="0"/>
              <a:t> Predator Flex </a:t>
            </a:r>
            <a:r>
              <a:rPr lang="en-US" sz="1200" b="1" dirty="0" smtClean="0"/>
              <a:t>R</a:t>
            </a:r>
            <a:br>
              <a:rPr lang="en-US" sz="1200" b="1" dirty="0" smtClean="0"/>
            </a:br>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Zogs</a:t>
            </a:r>
            <a:endParaRPr lang="en-US" sz="1050" dirty="0" smtClean="0">
              <a:solidFill>
                <a:schemeClr val="tx1">
                  <a:lumMod val="65000"/>
                  <a:lumOff val="35000"/>
                </a:schemeClr>
              </a:solidFill>
            </a:endParaRP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49" name="Right Triangle 148"/>
          <p:cNvSpPr/>
          <p:nvPr/>
        </p:nvSpPr>
        <p:spPr>
          <a:xfrm rot="10800000">
            <a:off x="6310251"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50" name="TextBox 149"/>
          <p:cNvSpPr txBox="1"/>
          <p:nvPr/>
        </p:nvSpPr>
        <p:spPr>
          <a:xfrm>
            <a:off x="6449216"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52" name="Rounded Rectangle 151"/>
          <p:cNvSpPr/>
          <p:nvPr/>
        </p:nvSpPr>
        <p:spPr>
          <a:xfrm>
            <a:off x="5159588"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sp>
        <p:nvSpPr>
          <p:cNvPr id="154" name="Rectangle 153"/>
          <p:cNvSpPr/>
          <p:nvPr/>
        </p:nvSpPr>
        <p:spPr>
          <a:xfrm>
            <a:off x="6891391" y="6635875"/>
            <a:ext cx="2044990" cy="3395216"/>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154"/>
          <p:cNvSpPr/>
          <p:nvPr/>
        </p:nvSpPr>
        <p:spPr>
          <a:xfrm>
            <a:off x="6971328" y="7949985"/>
            <a:ext cx="1928506" cy="1315745"/>
          </a:xfrm>
          <a:prstGeom prst="rect">
            <a:avLst/>
          </a:prstGeom>
        </p:spPr>
        <p:txBody>
          <a:bodyPr wrap="square">
            <a:spAutoFit/>
          </a:bodyPr>
          <a:lstStyle/>
          <a:p>
            <a:endParaRPr lang="en-US" sz="1000" dirty="0" smtClean="0"/>
          </a:p>
          <a:p>
            <a:r>
              <a:rPr lang="en-US" sz="400" dirty="0" smtClean="0"/>
              <a:t> </a:t>
            </a:r>
          </a:p>
          <a:p>
            <a:r>
              <a:rPr lang="en-US" sz="1200" b="1" dirty="0" err="1"/>
              <a:t>Carbo</a:t>
            </a:r>
            <a:r>
              <a:rPr lang="en-US" sz="1200" b="1" dirty="0"/>
              <a:t>‑Pro Pure Complex Carbohydrates</a:t>
            </a:r>
          </a:p>
          <a:p>
            <a:r>
              <a:rPr lang="en-US" sz="1050" dirty="0" smtClean="0">
                <a:solidFill>
                  <a:schemeClr val="tx1">
                    <a:lumMod val="65000"/>
                    <a:lumOff val="35000"/>
                  </a:schemeClr>
                </a:solidFill>
              </a:rPr>
              <a:t>by </a:t>
            </a:r>
            <a:r>
              <a:rPr lang="en-US" sz="1050" dirty="0" err="1" smtClean="0">
                <a:solidFill>
                  <a:schemeClr val="tx1">
                    <a:lumMod val="65000"/>
                    <a:lumOff val="35000"/>
                  </a:schemeClr>
                </a:solidFill>
              </a:rPr>
              <a:t>Carbo</a:t>
            </a:r>
            <a:r>
              <a:rPr lang="en-US" sz="1050" dirty="0" smtClean="0">
                <a:solidFill>
                  <a:schemeClr val="tx1">
                    <a:lumMod val="65000"/>
                    <a:lumOff val="35000"/>
                  </a:schemeClr>
                </a:solidFill>
              </a:rPr>
              <a:t> Pro</a:t>
            </a:r>
          </a:p>
          <a:p>
            <a:r>
              <a:rPr lang="en-US" sz="1000" strike="sngStrike" dirty="0" smtClean="0">
                <a:solidFill>
                  <a:schemeClr val="accent2">
                    <a:lumMod val="75000"/>
                  </a:schemeClr>
                </a:solidFill>
              </a:rPr>
              <a:t>$180</a:t>
            </a:r>
            <a:r>
              <a:rPr lang="en-US" sz="1000" b="1" dirty="0">
                <a:solidFill>
                  <a:schemeClr val="accent2">
                    <a:lumMod val="75000"/>
                  </a:schemeClr>
                </a:solidFill>
              </a:rPr>
              <a:t> </a:t>
            </a:r>
            <a:r>
              <a:rPr lang="en-US" sz="1000" dirty="0">
                <a:solidFill>
                  <a:schemeClr val="accent2">
                    <a:lumMod val="75000"/>
                  </a:schemeClr>
                </a:solidFill>
              </a:rPr>
              <a:t>$</a:t>
            </a:r>
            <a:r>
              <a:rPr lang="en-US" sz="1000" dirty="0" smtClean="0">
                <a:solidFill>
                  <a:schemeClr val="accent2">
                    <a:lumMod val="75000"/>
                  </a:schemeClr>
                </a:solidFill>
              </a:rPr>
              <a:t>144.97</a:t>
            </a:r>
          </a:p>
          <a:p>
            <a:endParaRPr lang="en-US" sz="1050" i="1" dirty="0">
              <a:solidFill>
                <a:schemeClr val="accent2">
                  <a:lumMod val="75000"/>
                </a:schemeClr>
              </a:solidFill>
            </a:endParaRPr>
          </a:p>
          <a:p>
            <a:endParaRPr lang="en-US" sz="1050" i="1" dirty="0">
              <a:solidFill>
                <a:schemeClr val="accent2">
                  <a:lumMod val="75000"/>
                </a:schemeClr>
              </a:solidFill>
            </a:endParaRPr>
          </a:p>
        </p:txBody>
      </p:sp>
      <p:sp>
        <p:nvSpPr>
          <p:cNvPr id="160" name="Right Triangle 159"/>
          <p:cNvSpPr/>
          <p:nvPr/>
        </p:nvSpPr>
        <p:spPr>
          <a:xfrm rot="10800000">
            <a:off x="8540829" y="6641787"/>
            <a:ext cx="406885" cy="349707"/>
          </a:xfrm>
          <a:prstGeom prst="rtTriangle">
            <a:avLst/>
          </a:prstGeom>
          <a:gradFill flip="none" rotWithShape="1">
            <a:gsLst>
              <a:gs pos="0">
                <a:schemeClr val="accent3"/>
              </a:gs>
              <a:gs pos="100000">
                <a:srgbClr val="83A73B"/>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a:p>
        </p:txBody>
      </p:sp>
      <p:sp>
        <p:nvSpPr>
          <p:cNvPr id="174" name="TextBox 173"/>
          <p:cNvSpPr txBox="1"/>
          <p:nvPr/>
        </p:nvSpPr>
        <p:spPr>
          <a:xfrm>
            <a:off x="8679794" y="6628661"/>
            <a:ext cx="316664" cy="246221"/>
          </a:xfrm>
          <a:prstGeom prst="rect">
            <a:avLst/>
          </a:prstGeom>
          <a:noFill/>
        </p:spPr>
        <p:txBody>
          <a:bodyPr wrap="square" rtlCol="0">
            <a:spAutoFit/>
          </a:bodyPr>
          <a:lstStyle/>
          <a:p>
            <a:r>
              <a:rPr lang="en-US" sz="1000" dirty="0" smtClean="0">
                <a:solidFill>
                  <a:schemeClr val="bg1"/>
                </a:solidFill>
                <a:latin typeface="FontAwesome"/>
              </a:rPr>
              <a:t></a:t>
            </a:r>
            <a:endParaRPr lang="en-US" sz="900" dirty="0" smtClean="0">
              <a:solidFill>
                <a:schemeClr val="bg1"/>
              </a:solidFill>
            </a:endParaRPr>
          </a:p>
        </p:txBody>
      </p:sp>
      <p:sp>
        <p:nvSpPr>
          <p:cNvPr id="175" name="Rounded Rectangle 174"/>
          <p:cNvSpPr/>
          <p:nvPr/>
        </p:nvSpPr>
        <p:spPr>
          <a:xfrm>
            <a:off x="7390166" y="9680800"/>
            <a:ext cx="1126331" cy="242032"/>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t>ADD TO CART</a:t>
            </a:r>
          </a:p>
        </p:txBody>
      </p:sp>
      <p:cxnSp>
        <p:nvCxnSpPr>
          <p:cNvPr id="176" name="Straight Connector 175"/>
          <p:cNvCxnSpPr/>
          <p:nvPr/>
        </p:nvCxnSpPr>
        <p:spPr>
          <a:xfrm>
            <a:off x="316075"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2581325"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4752436"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7044340" y="8159714"/>
            <a:ext cx="174929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80" name="Picture 1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8379" y="9191847"/>
            <a:ext cx="339418" cy="348564"/>
          </a:xfrm>
          <a:prstGeom prst="ellipse">
            <a:avLst/>
          </a:prstGeom>
          <a:gradFill flip="none" rotWithShape="1">
            <a:gsLst>
              <a:gs pos="0">
                <a:schemeClr val="accent3"/>
              </a:gs>
              <a:gs pos="100000">
                <a:srgbClr val="83A73B"/>
              </a:gs>
            </a:gsLst>
            <a:lin ang="16200000" scaled="1"/>
            <a:tileRect/>
          </a:gradFill>
          <a:ln w="12700">
            <a:noFill/>
          </a:ln>
        </p:spPr>
      </p:pic>
      <p:pic>
        <p:nvPicPr>
          <p:cNvPr id="181" name="Picture 10" descr="http://mahamondo.typepad.com/mahamondo/images/2007/07/29/3132199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16166"/>
          <a:stretch/>
        </p:blipFill>
        <p:spPr bwMode="auto">
          <a:xfrm>
            <a:off x="1218982" y="9188218"/>
            <a:ext cx="339052" cy="352193"/>
          </a:xfrm>
          <a:prstGeom prst="ellipse">
            <a:avLst/>
          </a:prstGeom>
          <a:gradFill flip="none" rotWithShape="1">
            <a:gsLst>
              <a:gs pos="0">
                <a:schemeClr val="accent3"/>
              </a:gs>
              <a:gs pos="100000">
                <a:srgbClr val="83A73B"/>
              </a:gs>
            </a:gsLst>
            <a:lin ang="16200000" scaled="1"/>
            <a:tileRect/>
          </a:gradFill>
          <a:ln w="12700">
            <a:noFill/>
          </a:ln>
          <a:extLst/>
        </p:spPr>
      </p:pic>
      <p:sp>
        <p:nvSpPr>
          <p:cNvPr id="182" name="Rectangle 181"/>
          <p:cNvSpPr/>
          <p:nvPr/>
        </p:nvSpPr>
        <p:spPr>
          <a:xfrm>
            <a:off x="269451" y="8940823"/>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83" name="Picture 18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69722" y="9192939"/>
            <a:ext cx="347472" cy="347472"/>
          </a:xfrm>
          <a:prstGeom prst="ellipse">
            <a:avLst/>
          </a:prstGeom>
          <a:noFill/>
          <a:ln w="12700">
            <a:solidFill>
              <a:schemeClr val="bg1">
                <a:lumMod val="85000"/>
              </a:schemeClr>
            </a:solidFill>
          </a:ln>
        </p:spPr>
      </p:pic>
      <p:sp>
        <p:nvSpPr>
          <p:cNvPr id="184" name="Rectangle 183"/>
          <p:cNvSpPr/>
          <p:nvPr/>
        </p:nvSpPr>
        <p:spPr>
          <a:xfrm>
            <a:off x="6973755" y="8940823"/>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85" name="Picture 18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074026" y="9192939"/>
            <a:ext cx="347472" cy="347472"/>
          </a:xfrm>
          <a:prstGeom prst="ellipse">
            <a:avLst/>
          </a:prstGeom>
          <a:noFill/>
          <a:ln w="12700">
            <a:solidFill>
              <a:schemeClr val="bg1">
                <a:lumMod val="85000"/>
              </a:schemeClr>
            </a:solidFill>
          </a:ln>
        </p:spPr>
      </p:pic>
      <p:sp>
        <p:nvSpPr>
          <p:cNvPr id="186" name="Rectangle 185"/>
          <p:cNvSpPr/>
          <p:nvPr/>
        </p:nvSpPr>
        <p:spPr>
          <a:xfrm>
            <a:off x="2527921" y="896549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87" name="Picture 18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628192" y="9217615"/>
            <a:ext cx="347472" cy="347472"/>
          </a:xfrm>
          <a:prstGeom prst="ellipse">
            <a:avLst/>
          </a:prstGeom>
          <a:noFill/>
          <a:ln w="12700">
            <a:solidFill>
              <a:schemeClr val="bg1">
                <a:lumMod val="85000"/>
              </a:schemeClr>
            </a:solidFill>
          </a:ln>
        </p:spPr>
      </p:pic>
      <p:pic>
        <p:nvPicPr>
          <p:cNvPr id="188" name="Picture 187"/>
          <p:cNvPicPr>
            <a:picLocks noChangeAspect="1"/>
          </p:cNvPicPr>
          <p:nvPr/>
        </p:nvPicPr>
        <p:blipFill rotWithShape="1">
          <a:blip r:embed="rId8" cstate="print">
            <a:extLst>
              <a:ext uri="{28A0092B-C50C-407E-A947-70E740481C1C}">
                <a14:useLocalDpi xmlns:a14="http://schemas.microsoft.com/office/drawing/2010/main" val="0"/>
              </a:ext>
            </a:extLst>
          </a:blip>
          <a:srcRect b="13147"/>
          <a:stretch/>
        </p:blipFill>
        <p:spPr>
          <a:xfrm>
            <a:off x="3038019" y="9209817"/>
            <a:ext cx="334740" cy="349967"/>
          </a:xfrm>
          <a:prstGeom prst="ellipse">
            <a:avLst/>
          </a:prstGeom>
          <a:gradFill flip="none" rotWithShape="1">
            <a:gsLst>
              <a:gs pos="0">
                <a:schemeClr val="accent3"/>
              </a:gs>
              <a:gs pos="100000">
                <a:srgbClr val="83A73B"/>
              </a:gs>
            </a:gsLst>
            <a:lin ang="16200000" scaled="1"/>
            <a:tileRect/>
          </a:gradFill>
          <a:ln w="12700">
            <a:noFill/>
          </a:ln>
        </p:spPr>
      </p:pic>
      <p:sp>
        <p:nvSpPr>
          <p:cNvPr id="189" name="Rectangle 188"/>
          <p:cNvSpPr/>
          <p:nvPr/>
        </p:nvSpPr>
        <p:spPr>
          <a:xfrm>
            <a:off x="4705177" y="8965499"/>
            <a:ext cx="1928506" cy="307777"/>
          </a:xfrm>
          <a:prstGeom prst="rect">
            <a:avLst/>
          </a:prstGeom>
        </p:spPr>
        <p:txBody>
          <a:bodyPr wrap="square">
            <a:spAutoFit/>
          </a:bodyPr>
          <a:lstStyle/>
          <a:p>
            <a:r>
              <a:rPr lang="en-US" sz="1000" i="1" dirty="0" smtClean="0">
                <a:solidFill>
                  <a:schemeClr val="tx1">
                    <a:lumMod val="50000"/>
                    <a:lumOff val="50000"/>
                  </a:schemeClr>
                </a:solidFill>
              </a:rPr>
              <a:t>Recommended by</a:t>
            </a:r>
            <a:br>
              <a:rPr lang="en-US" sz="1000" i="1" dirty="0" smtClean="0">
                <a:solidFill>
                  <a:schemeClr val="tx1">
                    <a:lumMod val="50000"/>
                    <a:lumOff val="50000"/>
                  </a:schemeClr>
                </a:solidFill>
              </a:rPr>
            </a:br>
            <a:r>
              <a:rPr lang="en-US" sz="400" dirty="0" smtClean="0"/>
              <a:t> </a:t>
            </a:r>
          </a:p>
        </p:txBody>
      </p:sp>
      <p:pic>
        <p:nvPicPr>
          <p:cNvPr id="190" name="Picture 18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805448" y="9217615"/>
            <a:ext cx="347472" cy="347472"/>
          </a:xfrm>
          <a:prstGeom prst="ellipse">
            <a:avLst/>
          </a:prstGeom>
          <a:noFill/>
          <a:ln w="12700">
            <a:solidFill>
              <a:schemeClr val="bg1">
                <a:lumMod val="85000"/>
              </a:schemeClr>
            </a:solidFill>
          </a:ln>
        </p:spPr>
      </p:pic>
      <p:sp>
        <p:nvSpPr>
          <p:cNvPr id="191" name="Chevron 190"/>
          <p:cNvSpPr/>
          <p:nvPr/>
        </p:nvSpPr>
        <p:spPr>
          <a:xfrm rot="5400000">
            <a:off x="4459096" y="9940235"/>
            <a:ext cx="193088" cy="778798"/>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3" name="Rectangle 162"/>
          <p:cNvSpPr/>
          <p:nvPr/>
        </p:nvSpPr>
        <p:spPr>
          <a:xfrm>
            <a:off x="2" y="-2110"/>
            <a:ext cx="9143998" cy="7760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TextBox 192"/>
          <p:cNvSpPr txBox="1"/>
          <p:nvPr/>
        </p:nvSpPr>
        <p:spPr>
          <a:xfrm>
            <a:off x="5970379" y="180744"/>
            <a:ext cx="2988361" cy="261610"/>
          </a:xfrm>
          <a:prstGeom prst="rect">
            <a:avLst/>
          </a:prstGeom>
          <a:noFill/>
        </p:spPr>
        <p:txBody>
          <a:bodyPr wrap="square" rtlCol="0">
            <a:spAutoFit/>
          </a:bodyPr>
          <a:lstStyle/>
          <a:p>
            <a:r>
              <a:rPr lang="en-US" sz="1100" b="1" dirty="0" smtClean="0">
                <a:solidFill>
                  <a:schemeClr val="bg1"/>
                </a:solidFill>
              </a:rPr>
              <a:t> </a:t>
            </a:r>
            <a:r>
              <a:rPr lang="en-US" sz="1100" b="1" dirty="0" smtClean="0">
                <a:solidFill>
                  <a:schemeClr val="bg1"/>
                </a:solidFill>
                <a:latin typeface="Sosa"/>
              </a:rPr>
              <a:t>  </a:t>
            </a:r>
            <a:r>
              <a:rPr lang="en-US" sz="1000" dirty="0" smtClean="0">
                <a:solidFill>
                  <a:schemeClr val="bg1">
                    <a:lumMod val="85000"/>
                  </a:schemeClr>
                </a:solidFill>
                <a:latin typeface="Sosa"/>
              </a:rPr>
              <a:t>t      v     Ć     </a:t>
            </a:r>
            <a:r>
              <a:rPr lang="en-US" sz="1000" dirty="0" err="1" smtClean="0">
                <a:solidFill>
                  <a:schemeClr val="bg1">
                    <a:lumMod val="85000"/>
                  </a:schemeClr>
                </a:solidFill>
                <a:latin typeface="Sosa"/>
              </a:rPr>
              <a:t>ć</a:t>
            </a:r>
            <a:r>
              <a:rPr lang="en-US" sz="1000" dirty="0" smtClean="0">
                <a:solidFill>
                  <a:schemeClr val="bg1">
                    <a:lumMod val="85000"/>
                  </a:schemeClr>
                </a:solidFill>
                <a:latin typeface="Sosa"/>
              </a:rPr>
              <a:t>         </a:t>
            </a:r>
            <a:endParaRPr lang="en-US" sz="1000" dirty="0">
              <a:solidFill>
                <a:schemeClr val="bg1"/>
              </a:solidFill>
            </a:endParaRPr>
          </a:p>
        </p:txBody>
      </p:sp>
      <p:pic>
        <p:nvPicPr>
          <p:cNvPr id="194" name="Picture 193"/>
          <p:cNvPicPr>
            <a:picLocks noChangeAspect="1"/>
          </p:cNvPicPr>
          <p:nvPr/>
        </p:nvPicPr>
        <p:blipFill rotWithShape="1">
          <a:blip r:embed="rId18"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195" name="TextBox 194"/>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196" name="Rectangle 195"/>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197" name="Rectangle 196"/>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198" name="Straight Connector 197"/>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99"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 name="Rectangle 199"/>
          <p:cNvSpPr/>
          <p:nvPr/>
        </p:nvSpPr>
        <p:spPr>
          <a:xfrm>
            <a:off x="392724" y="316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200"/>
          <p:cNvSpPr/>
          <p:nvPr/>
        </p:nvSpPr>
        <p:spPr>
          <a:xfrm>
            <a:off x="1271613"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866007"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 name="Round Same Side Corner Rectangle 202"/>
          <p:cNvSpPr/>
          <p:nvPr/>
        </p:nvSpPr>
        <p:spPr>
          <a:xfrm flipV="1">
            <a:off x="332017" y="0"/>
            <a:ext cx="2126702" cy="597602"/>
          </a:xfrm>
          <a:prstGeom prst="round2SameRect">
            <a:avLst>
              <a:gd name="adj1" fmla="val 10291"/>
              <a:gd name="adj2" fmla="val 0"/>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TextBox 203"/>
          <p:cNvSpPr txBox="1"/>
          <p:nvPr/>
        </p:nvSpPr>
        <p:spPr>
          <a:xfrm>
            <a:off x="2692543" y="216621"/>
            <a:ext cx="3233386" cy="230832"/>
          </a:xfrm>
          <a:prstGeom prst="rect">
            <a:avLst/>
          </a:prstGeom>
          <a:noFill/>
        </p:spPr>
        <p:txBody>
          <a:bodyPr wrap="square" rtlCol="0">
            <a:spAutoFit/>
          </a:bodyPr>
          <a:lstStyle/>
          <a:p>
            <a:r>
              <a:rPr lang="en-US" sz="900" b="1" dirty="0" smtClean="0">
                <a:solidFill>
                  <a:schemeClr val="bg1">
                    <a:lumMod val="85000"/>
                  </a:schemeClr>
                </a:solidFill>
              </a:rPr>
              <a:t>My Athletes               Find An Athlete            About Athlete IQ          </a:t>
            </a:r>
            <a:endParaRPr lang="en-US" sz="900" dirty="0">
              <a:solidFill>
                <a:schemeClr val="bg1">
                  <a:lumMod val="85000"/>
                </a:schemeClr>
              </a:solidFill>
            </a:endParaRPr>
          </a:p>
        </p:txBody>
      </p:sp>
      <p:sp>
        <p:nvSpPr>
          <p:cNvPr id="205" name="AutoShape 8" descr="Pearl Izumi Triathlon Men&amp;#39;s P.R.O. In-R-Cool Tri Singlet - Black - M"/>
          <p:cNvSpPr>
            <a:spLocks noChangeAspect="1" noChangeArrowheads="1"/>
          </p:cNvSpPr>
          <p:nvPr/>
        </p:nvSpPr>
        <p:spPr bwMode="auto">
          <a:xfrm>
            <a:off x="893857" y="672049"/>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 name="Rounded Rectangle 218"/>
          <p:cNvSpPr/>
          <p:nvPr/>
        </p:nvSpPr>
        <p:spPr>
          <a:xfrm>
            <a:off x="269756" y="644058"/>
            <a:ext cx="8609841" cy="346542"/>
          </a:xfrm>
          <a:prstGeom prst="roundRect">
            <a:avLst>
              <a:gd name="adj" fmla="val 6218"/>
            </a:avLst>
          </a:prstGeom>
          <a:gradFill>
            <a:gsLst>
              <a:gs pos="20000">
                <a:schemeClr val="bg1">
                  <a:lumMod val="95000"/>
                </a:schemeClr>
              </a:gs>
              <a:gs pos="58000">
                <a:schemeClr val="bg1">
                  <a:lumMod val="85000"/>
                </a:schemeClr>
              </a:gs>
              <a:gs pos="100000">
                <a:schemeClr val="accent1">
                  <a:tint val="23500"/>
                  <a:satMod val="160000"/>
                </a:schemeClr>
              </a:gs>
            </a:gsLst>
            <a:lin ang="5400000" scaled="0"/>
          </a:gra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0" name="TextBox 219"/>
          <p:cNvSpPr txBox="1"/>
          <p:nvPr/>
        </p:nvSpPr>
        <p:spPr>
          <a:xfrm>
            <a:off x="269756" y="652223"/>
            <a:ext cx="8609841" cy="307777"/>
          </a:xfrm>
          <a:prstGeom prst="rect">
            <a:avLst/>
          </a:prstGeom>
          <a:noFill/>
        </p:spPr>
        <p:txBody>
          <a:bodyPr wrap="square" rtlCol="0">
            <a:spAutoFit/>
          </a:bodyPr>
          <a:lstStyle/>
          <a:p>
            <a:r>
              <a:rPr lang="en-US" sz="1000" dirty="0" smtClean="0">
                <a:solidFill>
                  <a:schemeClr val="tx1">
                    <a:lumMod val="75000"/>
                    <a:lumOff val="25000"/>
                  </a:schemeClr>
                </a:solidFill>
                <a:latin typeface="FontAwesome"/>
              </a:rPr>
              <a:t>   </a:t>
            </a:r>
            <a:r>
              <a:rPr lang="en-US" sz="1000" b="1" dirty="0" smtClean="0">
                <a:solidFill>
                  <a:schemeClr val="tx1">
                    <a:lumMod val="75000"/>
                    <a:lumOff val="25000"/>
                  </a:schemeClr>
                </a:solidFill>
              </a:rPr>
              <a:t>SHOP BY CATEGORY</a:t>
            </a:r>
            <a:r>
              <a:rPr lang="en-US" sz="1000" b="1" dirty="0" smtClean="0">
                <a:solidFill>
                  <a:schemeClr val="bg1">
                    <a:lumMod val="65000"/>
                  </a:schemeClr>
                </a:solidFill>
                <a:latin typeface="FontAwesome"/>
              </a:rPr>
              <a:t>                       </a:t>
            </a:r>
            <a:r>
              <a:rPr lang="en-US" sz="1000" b="1" dirty="0" smtClean="0">
                <a:solidFill>
                  <a:schemeClr val="tx1">
                    <a:lumMod val="75000"/>
                    <a:lumOff val="25000"/>
                  </a:schemeClr>
                </a:solidFill>
              </a:rPr>
              <a:t>                      </a:t>
            </a:r>
            <a:r>
              <a:rPr lang="en-US" sz="800" b="1" dirty="0" smtClean="0">
                <a:solidFill>
                  <a:schemeClr val="bg1">
                    <a:lumMod val="65000"/>
                  </a:schemeClr>
                </a:solidFill>
                <a:latin typeface="FontAwesome"/>
              </a:rPr>
              <a:t>                                                                                                                                                                                </a:t>
            </a:r>
            <a:r>
              <a:rPr lang="en-US" sz="1400" dirty="0" smtClean="0">
                <a:solidFill>
                  <a:schemeClr val="tx1">
                    <a:lumMod val="75000"/>
                    <a:lumOff val="25000"/>
                  </a:schemeClr>
                </a:solidFill>
                <a:latin typeface="FontAwesome"/>
              </a:rPr>
              <a:t>  </a:t>
            </a:r>
            <a:r>
              <a:rPr lang="en-US" sz="1000" b="1" dirty="0" smtClean="0">
                <a:solidFill>
                  <a:schemeClr val="tx1">
                    <a:lumMod val="75000"/>
                    <a:lumOff val="25000"/>
                  </a:schemeClr>
                </a:solidFill>
              </a:rPr>
              <a:t>YOUR CART             </a:t>
            </a:r>
            <a:r>
              <a:rPr lang="en-US" sz="800" b="1" dirty="0" smtClean="0">
                <a:solidFill>
                  <a:schemeClr val="tx1">
                    <a:lumMod val="75000"/>
                    <a:lumOff val="25000"/>
                  </a:schemeClr>
                </a:solidFill>
                <a:latin typeface="FontAwesome"/>
              </a:rPr>
              <a:t></a:t>
            </a:r>
            <a:endParaRPr lang="en-US" sz="800" b="1" dirty="0">
              <a:solidFill>
                <a:schemeClr val="tx1">
                  <a:lumMod val="75000"/>
                  <a:lumOff val="25000"/>
                </a:schemeClr>
              </a:solidFill>
            </a:endParaRPr>
          </a:p>
        </p:txBody>
      </p:sp>
      <p:grpSp>
        <p:nvGrpSpPr>
          <p:cNvPr id="221" name="Group 220"/>
          <p:cNvGrpSpPr/>
          <p:nvPr/>
        </p:nvGrpSpPr>
        <p:grpSpPr>
          <a:xfrm>
            <a:off x="7349079" y="641686"/>
            <a:ext cx="14626" cy="347472"/>
            <a:chOff x="3863549" y="590660"/>
            <a:chExt cx="14626" cy="425400"/>
          </a:xfrm>
        </p:grpSpPr>
        <p:cxnSp>
          <p:nvCxnSpPr>
            <p:cNvPr id="222" name="Straight Connector 221"/>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24" name="Group 223"/>
          <p:cNvGrpSpPr/>
          <p:nvPr/>
        </p:nvGrpSpPr>
        <p:grpSpPr>
          <a:xfrm>
            <a:off x="1771372" y="642701"/>
            <a:ext cx="14626" cy="347472"/>
            <a:chOff x="3863549" y="590660"/>
            <a:chExt cx="14626" cy="425400"/>
          </a:xfrm>
        </p:grpSpPr>
        <p:cxnSp>
          <p:nvCxnSpPr>
            <p:cNvPr id="225" name="Straight Connector 224"/>
            <p:cNvCxnSpPr/>
            <p:nvPr/>
          </p:nvCxnSpPr>
          <p:spPr>
            <a:xfrm flipH="1">
              <a:off x="3863549" y="590778"/>
              <a:ext cx="4698" cy="42528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H="1">
              <a:off x="3873477" y="590660"/>
              <a:ext cx="4698" cy="42528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27" name="Rounded Rectangle 226"/>
          <p:cNvSpPr/>
          <p:nvPr/>
        </p:nvSpPr>
        <p:spPr>
          <a:xfrm>
            <a:off x="1880738" y="695683"/>
            <a:ext cx="5308434" cy="251618"/>
          </a:xfrm>
          <a:prstGeom prst="roundRect">
            <a:avLst>
              <a:gd name="adj" fmla="val 11220"/>
            </a:avLst>
          </a:prstGeom>
          <a:solidFill>
            <a:schemeClr val="bg1">
              <a:lumMod val="95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8" name="Rounded Rectangle 227"/>
          <p:cNvSpPr/>
          <p:nvPr/>
        </p:nvSpPr>
        <p:spPr>
          <a:xfrm>
            <a:off x="6757813" y="718261"/>
            <a:ext cx="409516" cy="210312"/>
          </a:xfrm>
          <a:prstGeom prst="roundRect">
            <a:avLst>
              <a:gd name="adj" fmla="val 14402"/>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bg1">
                    <a:lumMod val="95000"/>
                  </a:schemeClr>
                </a:solidFill>
                <a:latin typeface="FontAwesome"/>
              </a:rPr>
              <a:t></a:t>
            </a:r>
            <a:endParaRPr lang="en-US" sz="1100" dirty="0">
              <a:solidFill>
                <a:schemeClr val="bg1">
                  <a:lumMod val="95000"/>
                </a:schemeClr>
              </a:solidFill>
            </a:endParaRPr>
          </a:p>
        </p:txBody>
      </p:sp>
      <p:sp>
        <p:nvSpPr>
          <p:cNvPr id="229" name="TextBox 228"/>
          <p:cNvSpPr txBox="1"/>
          <p:nvPr/>
        </p:nvSpPr>
        <p:spPr>
          <a:xfrm>
            <a:off x="2367425" y="712063"/>
            <a:ext cx="1356847" cy="246221"/>
          </a:xfrm>
          <a:prstGeom prst="rect">
            <a:avLst/>
          </a:prstGeom>
          <a:noFill/>
        </p:spPr>
        <p:txBody>
          <a:bodyPr wrap="square" rtlCol="0">
            <a:spAutoFit/>
          </a:bodyPr>
          <a:lstStyle/>
          <a:p>
            <a:r>
              <a:rPr lang="en-US" sz="1000" b="1" dirty="0">
                <a:solidFill>
                  <a:schemeClr val="tx1">
                    <a:lumMod val="65000"/>
                    <a:lumOff val="35000"/>
                  </a:schemeClr>
                </a:solidFill>
              </a:rPr>
              <a:t>SEARCH</a:t>
            </a:r>
          </a:p>
        </p:txBody>
      </p:sp>
      <p:cxnSp>
        <p:nvCxnSpPr>
          <p:cNvPr id="230" name="Straight Connector 229"/>
          <p:cNvCxnSpPr/>
          <p:nvPr/>
        </p:nvCxnSpPr>
        <p:spPr>
          <a:xfrm>
            <a:off x="2317750" y="695683"/>
            <a:ext cx="0" cy="24320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31" name="TextBox 230"/>
          <p:cNvSpPr txBox="1"/>
          <p:nvPr/>
        </p:nvSpPr>
        <p:spPr>
          <a:xfrm>
            <a:off x="1910004" y="711724"/>
            <a:ext cx="425775" cy="230832"/>
          </a:xfrm>
          <a:prstGeom prst="rect">
            <a:avLst/>
          </a:prstGeom>
          <a:noFill/>
        </p:spPr>
        <p:txBody>
          <a:bodyPr wrap="square" rtlCol="0">
            <a:spAutoFit/>
          </a:bodyPr>
          <a:lstStyle/>
          <a:p>
            <a:r>
              <a:rPr lang="en-US" sz="900" dirty="0" smtClean="0">
                <a:solidFill>
                  <a:schemeClr val="tx1">
                    <a:lumMod val="65000"/>
                    <a:lumOff val="35000"/>
                  </a:schemeClr>
                </a:solidFill>
              </a:rPr>
              <a:t>all   </a:t>
            </a:r>
            <a:r>
              <a:rPr lang="en-US" sz="700" dirty="0" smtClean="0">
                <a:solidFill>
                  <a:schemeClr val="tx1">
                    <a:lumMod val="65000"/>
                    <a:lumOff val="35000"/>
                  </a:schemeClr>
                </a:solidFill>
                <a:latin typeface="FontAwesome"/>
              </a:rPr>
              <a:t></a:t>
            </a:r>
            <a:endParaRPr lang="en-US" sz="900" dirty="0">
              <a:solidFill>
                <a:schemeClr val="tx1">
                  <a:lumMod val="65000"/>
                  <a:lumOff val="35000"/>
                </a:schemeClr>
              </a:solidFill>
            </a:endParaRPr>
          </a:p>
        </p:txBody>
      </p:sp>
      <p:sp>
        <p:nvSpPr>
          <p:cNvPr id="232" name="Rectangle 231"/>
          <p:cNvSpPr/>
          <p:nvPr/>
        </p:nvSpPr>
        <p:spPr>
          <a:xfrm>
            <a:off x="331857" y="4020"/>
            <a:ext cx="2126862" cy="273052"/>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4" name="Picture 23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8241" y="38100"/>
            <a:ext cx="1889439" cy="521402"/>
          </a:xfrm>
          <a:prstGeom prst="rect">
            <a:avLst/>
          </a:prstGeom>
        </p:spPr>
      </p:pic>
      <p:cxnSp>
        <p:nvCxnSpPr>
          <p:cNvPr id="261" name="Straight Arrow Connector 260"/>
          <p:cNvCxnSpPr/>
          <p:nvPr/>
        </p:nvCxnSpPr>
        <p:spPr>
          <a:xfrm flipV="1">
            <a:off x="6718549" y="947301"/>
            <a:ext cx="846390" cy="41902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2" name="Rectangle 191"/>
          <p:cNvSpPr/>
          <p:nvPr/>
        </p:nvSpPr>
        <p:spPr>
          <a:xfrm>
            <a:off x="-4695" y="0"/>
            <a:ext cx="3205388"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Product Page – with reviews</a:t>
            </a:r>
            <a:endParaRPr lang="en-US" dirty="0"/>
          </a:p>
        </p:txBody>
      </p:sp>
    </p:spTree>
    <p:extLst>
      <p:ext uri="{BB962C8B-B14F-4D97-AF65-F5344CB8AC3E}">
        <p14:creationId xmlns:p14="http://schemas.microsoft.com/office/powerpoint/2010/main" val="41560034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2" y="1345780"/>
            <a:ext cx="8827887" cy="5329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10067" b="88523"/>
          <a:stretch/>
        </p:blipFill>
        <p:spPr bwMode="auto">
          <a:xfrm>
            <a:off x="1" y="2141"/>
            <a:ext cx="9143999" cy="920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68657" y="1382086"/>
            <a:ext cx="8534400" cy="12882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76517" y="180771"/>
            <a:ext cx="8434083" cy="741567"/>
          </a:xfrm>
          <a:prstGeom prst="rect">
            <a:avLst/>
          </a:prstGeom>
          <a:solidFill>
            <a:srgbClr val="242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 y="-2109"/>
            <a:ext cx="9143998" cy="261618"/>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p:cNvSpPr txBox="1"/>
          <p:nvPr/>
        </p:nvSpPr>
        <p:spPr>
          <a:xfrm>
            <a:off x="2472217" y="259509"/>
            <a:ext cx="4450494" cy="523220"/>
          </a:xfrm>
          <a:prstGeom prst="rect">
            <a:avLst/>
          </a:prstGeom>
          <a:noFill/>
        </p:spPr>
        <p:txBody>
          <a:bodyPr wrap="square" rtlCol="0">
            <a:spAutoFit/>
          </a:bodyPr>
          <a:lstStyle/>
          <a:p>
            <a:r>
              <a:rPr lang="en-US" sz="2800" dirty="0" smtClean="0">
                <a:solidFill>
                  <a:schemeClr val="bg1">
                    <a:lumMod val="95000"/>
                  </a:schemeClr>
                </a:solidFill>
              </a:rPr>
              <a:t>REGISTER WITH ATHLETE IQ</a:t>
            </a:r>
            <a:endParaRPr lang="en-US" sz="2800" b="1" dirty="0" smtClean="0">
              <a:solidFill>
                <a:schemeClr val="bg1">
                  <a:lumMod val="95000"/>
                </a:schemeClr>
              </a:solidFill>
            </a:endParaRPr>
          </a:p>
        </p:txBody>
      </p:sp>
      <p:sp>
        <p:nvSpPr>
          <p:cNvPr id="93" name="TextBox 92"/>
          <p:cNvSpPr txBox="1"/>
          <p:nvPr/>
        </p:nvSpPr>
        <p:spPr>
          <a:xfrm>
            <a:off x="307974" y="1142529"/>
            <a:ext cx="8226426" cy="523220"/>
          </a:xfrm>
          <a:prstGeom prst="rect">
            <a:avLst/>
          </a:prstGeom>
          <a:solidFill>
            <a:schemeClr val="bg1"/>
          </a:solidFill>
        </p:spPr>
        <p:txBody>
          <a:bodyPr wrap="square" rtlCol="0">
            <a:spAutoFit/>
          </a:bodyPr>
          <a:lstStyle/>
          <a:p>
            <a:r>
              <a:rPr lang="en-US" sz="2800" dirty="0" smtClean="0"/>
              <a:t>COMPLETE </a:t>
            </a:r>
            <a:r>
              <a:rPr lang="en-US" sz="2800" b="1" dirty="0" smtClean="0"/>
              <a:t>YOUR PROFILE </a:t>
            </a:r>
            <a:r>
              <a:rPr lang="en-US" sz="1600" dirty="0"/>
              <a:t>AND EARN YOUR </a:t>
            </a:r>
            <a:r>
              <a:rPr lang="en-US" sz="1600" dirty="0" smtClean="0"/>
              <a:t>FIRST 25 ATHLETE IQ POINTS</a:t>
            </a:r>
            <a:endParaRPr lang="en-US" sz="1600" b="1" dirty="0" smtClean="0"/>
          </a:p>
        </p:txBody>
      </p:sp>
      <p:cxnSp>
        <p:nvCxnSpPr>
          <p:cNvPr id="94" name="Straight Connector 93"/>
          <p:cNvCxnSpPr/>
          <p:nvPr/>
        </p:nvCxnSpPr>
        <p:spPr>
          <a:xfrm>
            <a:off x="460375" y="1665749"/>
            <a:ext cx="807402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048125" y="2124670"/>
            <a:ext cx="2297628" cy="369332"/>
          </a:xfrm>
          <a:prstGeom prst="rect">
            <a:avLst/>
          </a:prstGeom>
          <a:noFill/>
        </p:spPr>
        <p:txBody>
          <a:bodyPr wrap="square" rtlCol="0">
            <a:spAutoFit/>
          </a:bodyPr>
          <a:lstStyle/>
          <a:p>
            <a:r>
              <a:rPr lang="en-US" b="1" dirty="0" smtClean="0"/>
              <a:t>YOUR PROFILE</a:t>
            </a:r>
            <a:endParaRPr lang="en-US" sz="1200" dirty="0" smtClean="0">
              <a:solidFill>
                <a:schemeClr val="bg1">
                  <a:lumMod val="50000"/>
                </a:schemeClr>
              </a:solidFill>
            </a:endParaRPr>
          </a:p>
        </p:txBody>
      </p:sp>
      <p:grpSp>
        <p:nvGrpSpPr>
          <p:cNvPr id="49" name="Group 48"/>
          <p:cNvGrpSpPr/>
          <p:nvPr/>
        </p:nvGrpSpPr>
        <p:grpSpPr>
          <a:xfrm>
            <a:off x="4038600" y="2558484"/>
            <a:ext cx="3733800" cy="428999"/>
            <a:chOff x="4267200" y="2286400"/>
            <a:chExt cx="3733800" cy="428999"/>
          </a:xfrm>
        </p:grpSpPr>
        <p:sp>
          <p:nvSpPr>
            <p:cNvPr id="50" name="Rounded Rectangle 49"/>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First Name</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grpSp>
        <p:nvGrpSpPr>
          <p:cNvPr id="52" name="Group 51"/>
          <p:cNvGrpSpPr/>
          <p:nvPr/>
        </p:nvGrpSpPr>
        <p:grpSpPr>
          <a:xfrm>
            <a:off x="4038600" y="3091817"/>
            <a:ext cx="3733800" cy="428999"/>
            <a:chOff x="4267200" y="2286400"/>
            <a:chExt cx="3733800" cy="428999"/>
          </a:xfrm>
        </p:grpSpPr>
        <p:sp>
          <p:nvSpPr>
            <p:cNvPr id="53" name="Rounded Rectangle 52"/>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Last Name</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pic>
        <p:nvPicPr>
          <p:cNvPr id="55" name="Picture 8" descr="http://enterfind.files.wordpress.com/2013/05/windows8_account_picture.png"/>
          <p:cNvPicPr>
            <a:picLocks noChangeAspect="1" noChangeArrowheads="1"/>
          </p:cNvPicPr>
          <p:nvPr/>
        </p:nvPicPr>
        <p:blipFill rotWithShape="1">
          <a:blip r:embed="rId4">
            <a:extLst>
              <a:ext uri="{28A0092B-C50C-407E-A947-70E740481C1C}">
                <a14:useLocalDpi xmlns:a14="http://schemas.microsoft.com/office/drawing/2010/main" val="0"/>
              </a:ext>
            </a:extLst>
          </a:blip>
          <a:srcRect l="3577" t="3566" r="3576" b="3566"/>
          <a:stretch/>
        </p:blipFill>
        <p:spPr bwMode="auto">
          <a:xfrm>
            <a:off x="944649" y="2561441"/>
            <a:ext cx="1978025" cy="1968986"/>
          </a:xfrm>
          <a:prstGeom prst="rect">
            <a:avLst/>
          </a:prstGeom>
          <a:noFill/>
          <a:extLst>
            <a:ext uri="{909E8E84-426E-40DD-AFC4-6F175D3DCCD1}">
              <a14:hiddenFill xmlns:a14="http://schemas.microsoft.com/office/drawing/2010/main">
                <a:solidFill>
                  <a:srgbClr val="FFFFFF"/>
                </a:solidFill>
              </a14:hiddenFill>
            </a:ext>
          </a:extLst>
        </p:spPr>
      </p:pic>
      <p:sp>
        <p:nvSpPr>
          <p:cNvPr id="56" name="Rounded Rectangle 55"/>
          <p:cNvSpPr/>
          <p:nvPr/>
        </p:nvSpPr>
        <p:spPr>
          <a:xfrm>
            <a:off x="1066006" y="4654051"/>
            <a:ext cx="1677194" cy="390458"/>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REPLACE AVATAR</a:t>
            </a:r>
          </a:p>
        </p:txBody>
      </p:sp>
      <p:sp>
        <p:nvSpPr>
          <p:cNvPr id="57" name="TextBox 56"/>
          <p:cNvSpPr txBox="1"/>
          <p:nvPr/>
        </p:nvSpPr>
        <p:spPr>
          <a:xfrm>
            <a:off x="924979" y="2140004"/>
            <a:ext cx="2297628" cy="553998"/>
          </a:xfrm>
          <a:prstGeom prst="rect">
            <a:avLst/>
          </a:prstGeom>
          <a:noFill/>
        </p:spPr>
        <p:txBody>
          <a:bodyPr wrap="square" rtlCol="0">
            <a:spAutoFit/>
          </a:bodyPr>
          <a:lstStyle/>
          <a:p>
            <a:r>
              <a:rPr lang="en-US" b="1" dirty="0" smtClean="0"/>
              <a:t>PROFILE PICTURE</a:t>
            </a:r>
            <a:br>
              <a:rPr lang="en-US" b="1" dirty="0" smtClean="0"/>
            </a:br>
            <a:endParaRPr lang="en-US" sz="1200" dirty="0" smtClean="0">
              <a:solidFill>
                <a:schemeClr val="bg1">
                  <a:lumMod val="50000"/>
                </a:schemeClr>
              </a:solidFill>
            </a:endParaRPr>
          </a:p>
        </p:txBody>
      </p:sp>
      <p:grpSp>
        <p:nvGrpSpPr>
          <p:cNvPr id="58" name="Group 57"/>
          <p:cNvGrpSpPr/>
          <p:nvPr/>
        </p:nvGrpSpPr>
        <p:grpSpPr>
          <a:xfrm>
            <a:off x="4039156" y="3611619"/>
            <a:ext cx="3733800" cy="428999"/>
            <a:chOff x="4267200" y="2286400"/>
            <a:chExt cx="3733800" cy="428999"/>
          </a:xfrm>
        </p:grpSpPr>
        <p:sp>
          <p:nvSpPr>
            <p:cNvPr id="59" name="Rounded Rectangle 58"/>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New Password</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grpSp>
        <p:nvGrpSpPr>
          <p:cNvPr id="61" name="Group 60"/>
          <p:cNvGrpSpPr/>
          <p:nvPr/>
        </p:nvGrpSpPr>
        <p:grpSpPr>
          <a:xfrm>
            <a:off x="4039156" y="4144952"/>
            <a:ext cx="3733800" cy="428999"/>
            <a:chOff x="4267200" y="2286400"/>
            <a:chExt cx="3733800" cy="428999"/>
          </a:xfrm>
        </p:grpSpPr>
        <p:sp>
          <p:nvSpPr>
            <p:cNvPr id="62" name="Rounded Rectangle 61"/>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New Password Again</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grpSp>
        <p:nvGrpSpPr>
          <p:cNvPr id="64" name="Group 63"/>
          <p:cNvGrpSpPr/>
          <p:nvPr/>
        </p:nvGrpSpPr>
        <p:grpSpPr>
          <a:xfrm>
            <a:off x="4041819" y="4671436"/>
            <a:ext cx="3733800" cy="428999"/>
            <a:chOff x="4267200" y="2286400"/>
            <a:chExt cx="3733800" cy="428999"/>
          </a:xfrm>
        </p:grpSpPr>
        <p:sp>
          <p:nvSpPr>
            <p:cNvPr id="65" name="Rounded Rectangle 64"/>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Country</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sp>
        <p:nvSpPr>
          <p:cNvPr id="68" name="TextBox 67"/>
          <p:cNvSpPr txBox="1"/>
          <p:nvPr/>
        </p:nvSpPr>
        <p:spPr>
          <a:xfrm>
            <a:off x="6315942" y="4763671"/>
            <a:ext cx="1393307" cy="261610"/>
          </a:xfrm>
          <a:prstGeom prst="rect">
            <a:avLst/>
          </a:prstGeom>
          <a:noFill/>
        </p:spPr>
        <p:txBody>
          <a:bodyPr wrap="square" rtlCol="0">
            <a:spAutoFit/>
          </a:bodyPr>
          <a:lstStyle/>
          <a:p>
            <a:pPr algn="r"/>
            <a:r>
              <a:rPr lang="en-US" sz="1050" dirty="0" smtClean="0">
                <a:latin typeface="FontAwesome"/>
              </a:rPr>
              <a:t></a:t>
            </a:r>
            <a:endParaRPr lang="en-US" sz="800" dirty="0" smtClean="0"/>
          </a:p>
        </p:txBody>
      </p:sp>
      <p:sp>
        <p:nvSpPr>
          <p:cNvPr id="69" name="TextBox 68"/>
          <p:cNvSpPr txBox="1"/>
          <p:nvPr/>
        </p:nvSpPr>
        <p:spPr>
          <a:xfrm>
            <a:off x="765175" y="5513402"/>
            <a:ext cx="2751653" cy="369332"/>
          </a:xfrm>
          <a:prstGeom prst="rect">
            <a:avLst/>
          </a:prstGeom>
          <a:noFill/>
        </p:spPr>
        <p:txBody>
          <a:bodyPr wrap="square" rtlCol="0">
            <a:spAutoFit/>
          </a:bodyPr>
          <a:lstStyle/>
          <a:p>
            <a:r>
              <a:rPr lang="en-US" b="1" dirty="0" smtClean="0"/>
              <a:t>YOUR ACTION PICTURES</a:t>
            </a:r>
            <a:endParaRPr lang="en-US" sz="1200" dirty="0" smtClean="0">
              <a:solidFill>
                <a:schemeClr val="bg1">
                  <a:lumMod val="50000"/>
                </a:schemeClr>
              </a:solidFill>
            </a:endParaRPr>
          </a:p>
        </p:txBody>
      </p:sp>
      <p:sp>
        <p:nvSpPr>
          <p:cNvPr id="70" name="Rounded Rectangle 69"/>
          <p:cNvSpPr/>
          <p:nvPr/>
        </p:nvSpPr>
        <p:spPr>
          <a:xfrm>
            <a:off x="1222250" y="5954728"/>
            <a:ext cx="1308618" cy="1190413"/>
          </a:xfrm>
          <a:prstGeom prst="roundRect">
            <a:avLst>
              <a:gd name="adj" fmla="val 556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410216" y="6184931"/>
            <a:ext cx="969196" cy="692497"/>
          </a:xfrm>
          <a:prstGeom prst="rect">
            <a:avLst/>
          </a:prstGeom>
          <a:noFill/>
        </p:spPr>
        <p:txBody>
          <a:bodyPr wrap="square" rtlCol="0">
            <a:spAutoFit/>
          </a:bodyPr>
          <a:lstStyle/>
          <a:p>
            <a:pPr algn="ctr"/>
            <a:r>
              <a:rPr lang="en-US" dirty="0" smtClean="0">
                <a:solidFill>
                  <a:schemeClr val="bg1">
                    <a:lumMod val="95000"/>
                  </a:schemeClr>
                </a:solidFill>
                <a:latin typeface="FontAwesome"/>
              </a:rPr>
              <a:t></a:t>
            </a:r>
            <a:endParaRPr lang="en-US" dirty="0" smtClean="0">
              <a:solidFill>
                <a:schemeClr val="bg1">
                  <a:lumMod val="95000"/>
                </a:schemeClr>
              </a:solidFill>
            </a:endParaRPr>
          </a:p>
          <a:p>
            <a:pPr algn="ctr"/>
            <a:r>
              <a:rPr lang="en-US" sz="1050" dirty="0" smtClean="0">
                <a:solidFill>
                  <a:schemeClr val="bg1">
                    <a:lumMod val="95000"/>
                  </a:schemeClr>
                </a:solidFill>
              </a:rPr>
              <a:t>Your Sports Action</a:t>
            </a:r>
            <a:r>
              <a:rPr lang="en-US" sz="1050" dirty="0">
                <a:solidFill>
                  <a:schemeClr val="bg1">
                    <a:lumMod val="95000"/>
                  </a:schemeClr>
                </a:solidFill>
              </a:rPr>
              <a:t> </a:t>
            </a:r>
            <a:r>
              <a:rPr lang="en-US" sz="1050" dirty="0" smtClean="0">
                <a:solidFill>
                  <a:schemeClr val="bg1">
                    <a:lumMod val="95000"/>
                  </a:schemeClr>
                </a:solidFill>
              </a:rPr>
              <a:t>Picture</a:t>
            </a:r>
            <a:endParaRPr lang="en-US" sz="800" dirty="0" smtClean="0">
              <a:solidFill>
                <a:schemeClr val="bg1">
                  <a:lumMod val="95000"/>
                </a:schemeClr>
              </a:solidFill>
            </a:endParaRPr>
          </a:p>
        </p:txBody>
      </p:sp>
      <p:grpSp>
        <p:nvGrpSpPr>
          <p:cNvPr id="111" name="Group 110"/>
          <p:cNvGrpSpPr/>
          <p:nvPr/>
        </p:nvGrpSpPr>
        <p:grpSpPr>
          <a:xfrm>
            <a:off x="4038600" y="5188124"/>
            <a:ext cx="3733800" cy="428999"/>
            <a:chOff x="4267200" y="2286400"/>
            <a:chExt cx="3733800" cy="428999"/>
          </a:xfrm>
        </p:grpSpPr>
        <p:sp>
          <p:nvSpPr>
            <p:cNvPr id="114" name="Rounded Rectangle 113"/>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p:cNvSpPr txBox="1"/>
            <p:nvPr/>
          </p:nvSpPr>
          <p:spPr>
            <a:xfrm>
              <a:off x="4331218" y="2362600"/>
              <a:ext cx="1393307" cy="261610"/>
            </a:xfrm>
            <a:prstGeom prst="rect">
              <a:avLst/>
            </a:prstGeom>
            <a:noFill/>
          </p:spPr>
          <p:txBody>
            <a:bodyPr wrap="square" rtlCol="0">
              <a:spAutoFit/>
            </a:bodyPr>
            <a:lstStyle/>
            <a:p>
              <a:r>
                <a:rPr lang="en-US" sz="1050" dirty="0" smtClean="0">
                  <a:solidFill>
                    <a:schemeClr val="bg1">
                      <a:lumMod val="50000"/>
                    </a:schemeClr>
                  </a:solidFill>
                </a:rPr>
                <a:t>Primary Sport</a:t>
              </a:r>
              <a:r>
                <a:rPr lang="en-US" sz="1050" dirty="0" smtClean="0">
                  <a:solidFill>
                    <a:schemeClr val="accent6">
                      <a:lumMod val="75000"/>
                    </a:schemeClr>
                  </a:solidFill>
                </a:rPr>
                <a:t>*</a:t>
              </a:r>
              <a:r>
                <a:rPr lang="en-US" sz="800" dirty="0" smtClean="0">
                  <a:solidFill>
                    <a:schemeClr val="accent6">
                      <a:lumMod val="75000"/>
                    </a:schemeClr>
                  </a:solidFill>
                </a:rPr>
                <a:t> </a:t>
              </a:r>
            </a:p>
          </p:txBody>
        </p:sp>
      </p:grpSp>
      <p:grpSp>
        <p:nvGrpSpPr>
          <p:cNvPr id="120" name="Group 119"/>
          <p:cNvGrpSpPr/>
          <p:nvPr/>
        </p:nvGrpSpPr>
        <p:grpSpPr>
          <a:xfrm>
            <a:off x="4038600" y="6977134"/>
            <a:ext cx="3733800" cy="428999"/>
            <a:chOff x="4267200" y="2286400"/>
            <a:chExt cx="3733800" cy="428999"/>
          </a:xfrm>
        </p:grpSpPr>
        <p:sp>
          <p:nvSpPr>
            <p:cNvPr id="121" name="Rounded Rectangle 120"/>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Level</a:t>
              </a:r>
              <a:endParaRPr lang="en-US" sz="800" dirty="0" smtClean="0">
                <a:solidFill>
                  <a:schemeClr val="accent6">
                    <a:lumMod val="75000"/>
                  </a:schemeClr>
                </a:solidFill>
              </a:endParaRPr>
            </a:p>
          </p:txBody>
        </p:sp>
      </p:grpSp>
      <p:grpSp>
        <p:nvGrpSpPr>
          <p:cNvPr id="123" name="Group 122"/>
          <p:cNvGrpSpPr/>
          <p:nvPr/>
        </p:nvGrpSpPr>
        <p:grpSpPr>
          <a:xfrm>
            <a:off x="4038600" y="7510467"/>
            <a:ext cx="3733800" cy="428999"/>
            <a:chOff x="4267200" y="2286400"/>
            <a:chExt cx="3733800" cy="428999"/>
          </a:xfrm>
        </p:grpSpPr>
        <p:sp>
          <p:nvSpPr>
            <p:cNvPr id="124" name="Rounded Rectangle 123"/>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Age Group</a:t>
              </a:r>
              <a:r>
                <a:rPr lang="en-US" sz="800" dirty="0" smtClean="0">
                  <a:solidFill>
                    <a:schemeClr val="accent6">
                      <a:lumMod val="75000"/>
                    </a:schemeClr>
                  </a:solidFill>
                </a:rPr>
                <a:t> </a:t>
              </a:r>
            </a:p>
          </p:txBody>
        </p:sp>
      </p:grpSp>
      <p:grpSp>
        <p:nvGrpSpPr>
          <p:cNvPr id="126" name="Group 125"/>
          <p:cNvGrpSpPr/>
          <p:nvPr/>
        </p:nvGrpSpPr>
        <p:grpSpPr>
          <a:xfrm>
            <a:off x="4038600" y="8586794"/>
            <a:ext cx="3733800" cy="428999"/>
            <a:chOff x="4267200" y="2286400"/>
            <a:chExt cx="3733800" cy="428999"/>
          </a:xfrm>
        </p:grpSpPr>
        <p:sp>
          <p:nvSpPr>
            <p:cNvPr id="127" name="Rounded Rectangle 126"/>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Your Next Event</a:t>
              </a:r>
              <a:endParaRPr lang="en-US" sz="800" dirty="0" smtClean="0">
                <a:solidFill>
                  <a:schemeClr val="accent6">
                    <a:lumMod val="75000"/>
                  </a:schemeClr>
                </a:solidFill>
              </a:endParaRPr>
            </a:p>
          </p:txBody>
        </p:sp>
      </p:grpSp>
      <p:sp>
        <p:nvSpPr>
          <p:cNvPr id="129" name="TextBox 128"/>
          <p:cNvSpPr txBox="1"/>
          <p:nvPr/>
        </p:nvSpPr>
        <p:spPr>
          <a:xfrm>
            <a:off x="6315943" y="5264324"/>
            <a:ext cx="1393307" cy="261610"/>
          </a:xfrm>
          <a:prstGeom prst="rect">
            <a:avLst/>
          </a:prstGeom>
          <a:noFill/>
        </p:spPr>
        <p:txBody>
          <a:bodyPr wrap="square" rtlCol="0">
            <a:spAutoFit/>
          </a:bodyPr>
          <a:lstStyle/>
          <a:p>
            <a:pPr algn="r"/>
            <a:r>
              <a:rPr lang="en-US" sz="1050" dirty="0" smtClean="0">
                <a:latin typeface="FontAwesome"/>
              </a:rPr>
              <a:t></a:t>
            </a:r>
            <a:endParaRPr lang="en-US" sz="800" dirty="0" smtClean="0"/>
          </a:p>
        </p:txBody>
      </p:sp>
      <p:grpSp>
        <p:nvGrpSpPr>
          <p:cNvPr id="131" name="Group 130"/>
          <p:cNvGrpSpPr/>
          <p:nvPr/>
        </p:nvGrpSpPr>
        <p:grpSpPr>
          <a:xfrm>
            <a:off x="4038600" y="9131913"/>
            <a:ext cx="3733800" cy="1396619"/>
            <a:chOff x="4267200" y="2286400"/>
            <a:chExt cx="3733800" cy="1396619"/>
          </a:xfrm>
        </p:grpSpPr>
        <p:sp>
          <p:nvSpPr>
            <p:cNvPr id="132" name="Rounded Rectangle 131"/>
            <p:cNvSpPr/>
            <p:nvPr/>
          </p:nvSpPr>
          <p:spPr>
            <a:xfrm>
              <a:off x="4267200" y="2286400"/>
              <a:ext cx="3733800" cy="1396619"/>
            </a:xfrm>
            <a:prstGeom prst="roundRect">
              <a:avLst>
                <a:gd name="adj" fmla="val 302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4331218" y="2362600"/>
              <a:ext cx="2297628" cy="377026"/>
            </a:xfrm>
            <a:prstGeom prst="rect">
              <a:avLst/>
            </a:prstGeom>
            <a:noFill/>
          </p:spPr>
          <p:txBody>
            <a:bodyPr wrap="square" rtlCol="0">
              <a:spAutoFit/>
            </a:bodyPr>
            <a:lstStyle/>
            <a:p>
              <a:r>
                <a:rPr lang="en-US" sz="1050" dirty="0" smtClean="0">
                  <a:solidFill>
                    <a:schemeClr val="bg1">
                      <a:lumMod val="50000"/>
                    </a:schemeClr>
                  </a:solidFill>
                </a:rPr>
                <a:t>Bio</a:t>
              </a:r>
              <a:r>
                <a:rPr lang="en-US" sz="800" dirty="0" smtClean="0">
                  <a:solidFill>
                    <a:schemeClr val="accent6">
                      <a:lumMod val="75000"/>
                    </a:schemeClr>
                  </a:solidFill>
                </a:rPr>
                <a:t> </a:t>
              </a:r>
            </a:p>
            <a:p>
              <a:endParaRPr lang="en-US" sz="800" dirty="0" smtClean="0">
                <a:solidFill>
                  <a:schemeClr val="accent6">
                    <a:lumMod val="75000"/>
                  </a:schemeClr>
                </a:solidFill>
              </a:endParaRPr>
            </a:p>
          </p:txBody>
        </p:sp>
      </p:grpSp>
      <p:sp>
        <p:nvSpPr>
          <p:cNvPr id="134" name="TextBox 133"/>
          <p:cNvSpPr txBox="1"/>
          <p:nvPr/>
        </p:nvSpPr>
        <p:spPr>
          <a:xfrm>
            <a:off x="6308607" y="7060927"/>
            <a:ext cx="1393307" cy="261610"/>
          </a:xfrm>
          <a:prstGeom prst="rect">
            <a:avLst/>
          </a:prstGeom>
          <a:noFill/>
        </p:spPr>
        <p:txBody>
          <a:bodyPr wrap="square" rtlCol="0">
            <a:spAutoFit/>
          </a:bodyPr>
          <a:lstStyle/>
          <a:p>
            <a:pPr algn="r"/>
            <a:r>
              <a:rPr lang="en-US" sz="1050" dirty="0" smtClean="0">
                <a:latin typeface="FontAwesome"/>
              </a:rPr>
              <a:t></a:t>
            </a:r>
            <a:endParaRPr lang="en-US" sz="800" dirty="0" smtClean="0"/>
          </a:p>
        </p:txBody>
      </p:sp>
      <p:sp>
        <p:nvSpPr>
          <p:cNvPr id="135" name="TextBox 134"/>
          <p:cNvSpPr txBox="1"/>
          <p:nvPr/>
        </p:nvSpPr>
        <p:spPr>
          <a:xfrm>
            <a:off x="6308606" y="7613310"/>
            <a:ext cx="1393307" cy="261610"/>
          </a:xfrm>
          <a:prstGeom prst="rect">
            <a:avLst/>
          </a:prstGeom>
          <a:noFill/>
        </p:spPr>
        <p:txBody>
          <a:bodyPr wrap="square" rtlCol="0">
            <a:spAutoFit/>
          </a:bodyPr>
          <a:lstStyle/>
          <a:p>
            <a:pPr algn="r"/>
            <a:r>
              <a:rPr lang="en-US" sz="1050" dirty="0" smtClean="0">
                <a:latin typeface="FontAwesome"/>
              </a:rPr>
              <a:t></a:t>
            </a:r>
            <a:endParaRPr lang="en-US" sz="800" dirty="0" smtClean="0"/>
          </a:p>
        </p:txBody>
      </p:sp>
      <p:sp>
        <p:nvSpPr>
          <p:cNvPr id="136" name="Rounded Rectangle 135"/>
          <p:cNvSpPr/>
          <p:nvPr/>
        </p:nvSpPr>
        <p:spPr>
          <a:xfrm>
            <a:off x="5782579" y="11793423"/>
            <a:ext cx="2002565" cy="390458"/>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SAVE CHANGES</a:t>
            </a:r>
          </a:p>
        </p:txBody>
      </p:sp>
      <p:grpSp>
        <p:nvGrpSpPr>
          <p:cNvPr id="145" name="Group 144"/>
          <p:cNvGrpSpPr/>
          <p:nvPr/>
        </p:nvGrpSpPr>
        <p:grpSpPr>
          <a:xfrm>
            <a:off x="4027755" y="8046468"/>
            <a:ext cx="3733800" cy="428999"/>
            <a:chOff x="4267200" y="2286400"/>
            <a:chExt cx="3733800" cy="428999"/>
          </a:xfrm>
        </p:grpSpPr>
        <p:sp>
          <p:nvSpPr>
            <p:cNvPr id="146" name="Rounded Rectangle 145"/>
            <p:cNvSpPr/>
            <p:nvPr/>
          </p:nvSpPr>
          <p:spPr>
            <a:xfrm>
              <a:off x="4267200" y="2286400"/>
              <a:ext cx="3733800" cy="428999"/>
            </a:xfrm>
            <a:prstGeom prst="roundRect">
              <a:avLst>
                <a:gd name="adj" fmla="val 556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extBox 146"/>
            <p:cNvSpPr txBox="1"/>
            <p:nvPr/>
          </p:nvSpPr>
          <p:spPr>
            <a:xfrm>
              <a:off x="4331218" y="2362600"/>
              <a:ext cx="2297628" cy="261610"/>
            </a:xfrm>
            <a:prstGeom prst="rect">
              <a:avLst/>
            </a:prstGeom>
            <a:noFill/>
          </p:spPr>
          <p:txBody>
            <a:bodyPr wrap="square" rtlCol="0">
              <a:spAutoFit/>
            </a:bodyPr>
            <a:lstStyle/>
            <a:p>
              <a:r>
                <a:rPr lang="en-US" sz="1050" dirty="0" smtClean="0">
                  <a:solidFill>
                    <a:schemeClr val="bg1">
                      <a:lumMod val="50000"/>
                    </a:schemeClr>
                  </a:solidFill>
                </a:rPr>
                <a:t>Gender</a:t>
              </a:r>
              <a:r>
                <a:rPr lang="en-US" sz="800" dirty="0" smtClean="0">
                  <a:solidFill>
                    <a:schemeClr val="accent6">
                      <a:lumMod val="75000"/>
                    </a:schemeClr>
                  </a:solidFill>
                </a:rPr>
                <a:t> </a:t>
              </a:r>
            </a:p>
          </p:txBody>
        </p:sp>
      </p:grpSp>
      <p:sp>
        <p:nvSpPr>
          <p:cNvPr id="148" name="TextBox 147"/>
          <p:cNvSpPr txBox="1"/>
          <p:nvPr/>
        </p:nvSpPr>
        <p:spPr>
          <a:xfrm>
            <a:off x="6297761" y="8149311"/>
            <a:ext cx="1393307" cy="261610"/>
          </a:xfrm>
          <a:prstGeom prst="rect">
            <a:avLst/>
          </a:prstGeom>
          <a:noFill/>
        </p:spPr>
        <p:txBody>
          <a:bodyPr wrap="square" rtlCol="0">
            <a:spAutoFit/>
          </a:bodyPr>
          <a:lstStyle/>
          <a:p>
            <a:pPr algn="r"/>
            <a:r>
              <a:rPr lang="en-US" sz="1050" dirty="0" smtClean="0">
                <a:latin typeface="FontAwesome"/>
              </a:rPr>
              <a:t></a:t>
            </a:r>
            <a:endParaRPr lang="en-US" sz="800" dirty="0" smtClean="0"/>
          </a:p>
        </p:txBody>
      </p:sp>
      <p:sp>
        <p:nvSpPr>
          <p:cNvPr id="3" name="Rectangle 2"/>
          <p:cNvSpPr/>
          <p:nvPr/>
        </p:nvSpPr>
        <p:spPr>
          <a:xfrm>
            <a:off x="4022769" y="10628344"/>
            <a:ext cx="3738786" cy="938719"/>
          </a:xfrm>
          <a:prstGeom prst="rect">
            <a:avLst/>
          </a:prstGeom>
          <a:solidFill>
            <a:srgbClr val="F9F9F9"/>
          </a:solidFill>
          <a:ln>
            <a:solidFill>
              <a:schemeClr val="bg1">
                <a:lumMod val="85000"/>
              </a:schemeClr>
            </a:solidFill>
          </a:ln>
        </p:spPr>
        <p:txBody>
          <a:bodyPr wrap="square">
            <a:spAutoFit/>
          </a:bodyPr>
          <a:lstStyle/>
          <a:p>
            <a:r>
              <a:rPr lang="en-US" sz="1100" dirty="0">
                <a:solidFill>
                  <a:schemeClr val="bg1">
                    <a:lumMod val="50000"/>
                  </a:schemeClr>
                </a:solidFill>
              </a:rPr>
              <a:t>You must agree to the </a:t>
            </a:r>
            <a:r>
              <a:rPr lang="en-US" sz="1100" u="sng" dirty="0">
                <a:solidFill>
                  <a:schemeClr val="accent3">
                    <a:lumMod val="75000"/>
                  </a:schemeClr>
                </a:solidFill>
              </a:rPr>
              <a:t>Terms of Service</a:t>
            </a:r>
            <a:r>
              <a:rPr lang="en-US" sz="1100" dirty="0">
                <a:solidFill>
                  <a:schemeClr val="bg1">
                    <a:lumMod val="50000"/>
                  </a:schemeClr>
                </a:solidFill>
              </a:rPr>
              <a:t> AND </a:t>
            </a:r>
            <a:r>
              <a:rPr lang="en-US" sz="1100" dirty="0" smtClean="0">
                <a:solidFill>
                  <a:schemeClr val="bg1">
                    <a:lumMod val="50000"/>
                  </a:schemeClr>
                </a:solidFill>
              </a:rPr>
              <a:t>our </a:t>
            </a:r>
            <a:r>
              <a:rPr lang="en-US" sz="1100" u="sng" dirty="0" smtClean="0">
                <a:solidFill>
                  <a:schemeClr val="accent3">
                    <a:lumMod val="75000"/>
                  </a:schemeClr>
                </a:solidFill>
              </a:rPr>
              <a:t>Privacy </a:t>
            </a:r>
            <a:r>
              <a:rPr lang="en-US" sz="1100" u="sng" dirty="0">
                <a:solidFill>
                  <a:schemeClr val="accent3">
                    <a:lumMod val="75000"/>
                  </a:schemeClr>
                </a:solidFill>
              </a:rPr>
              <a:t>Policy</a:t>
            </a:r>
            <a:r>
              <a:rPr lang="en-US" sz="1100" dirty="0">
                <a:solidFill>
                  <a:schemeClr val="bg1">
                    <a:lumMod val="50000"/>
                  </a:schemeClr>
                </a:solidFill>
              </a:rPr>
              <a:t> before enrolling in membership.</a:t>
            </a:r>
          </a:p>
          <a:p>
            <a:endParaRPr lang="en-US" sz="1100" dirty="0">
              <a:solidFill>
                <a:schemeClr val="bg1">
                  <a:lumMod val="50000"/>
                </a:schemeClr>
              </a:solidFill>
            </a:endParaRPr>
          </a:p>
          <a:p>
            <a:r>
              <a:rPr lang="en-US" sz="1100" dirty="0">
                <a:solidFill>
                  <a:schemeClr val="bg1">
                    <a:lumMod val="50000"/>
                  </a:schemeClr>
                </a:solidFill>
              </a:rPr>
              <a:t>I have read and agree to </a:t>
            </a:r>
            <a:r>
              <a:rPr lang="en-US" sz="1100" dirty="0" smtClean="0">
                <a:solidFill>
                  <a:schemeClr val="bg1">
                    <a:lumMod val="50000"/>
                  </a:schemeClr>
                </a:solidFill>
              </a:rPr>
              <a:t>Athlete IQ’s Terms </a:t>
            </a:r>
            <a:r>
              <a:rPr lang="en-US" sz="1100" dirty="0">
                <a:solidFill>
                  <a:schemeClr val="bg1">
                    <a:lumMod val="50000"/>
                  </a:schemeClr>
                </a:solidFill>
              </a:rPr>
              <a:t>and Conditions</a:t>
            </a:r>
          </a:p>
          <a:p>
            <a:r>
              <a:rPr lang="en-US" sz="1100" dirty="0">
                <a:solidFill>
                  <a:schemeClr val="bg1">
                    <a:lumMod val="50000"/>
                  </a:schemeClr>
                </a:solidFill>
              </a:rPr>
              <a:t>I have read and agree to </a:t>
            </a:r>
            <a:r>
              <a:rPr lang="en-US" sz="1100" dirty="0" smtClean="0">
                <a:solidFill>
                  <a:schemeClr val="bg1">
                    <a:lumMod val="50000"/>
                  </a:schemeClr>
                </a:solidFill>
              </a:rPr>
              <a:t>Athlete IQ’s Privacy </a:t>
            </a:r>
            <a:r>
              <a:rPr lang="en-US" sz="1100" dirty="0">
                <a:solidFill>
                  <a:schemeClr val="bg1">
                    <a:lumMod val="50000"/>
                  </a:schemeClr>
                </a:solidFill>
              </a:rPr>
              <a:t>Policy</a:t>
            </a:r>
          </a:p>
        </p:txBody>
      </p:sp>
      <p:sp>
        <p:nvSpPr>
          <p:cNvPr id="149" name="TextBox 148"/>
          <p:cNvSpPr txBox="1"/>
          <p:nvPr/>
        </p:nvSpPr>
        <p:spPr>
          <a:xfrm>
            <a:off x="859344" y="7406133"/>
            <a:ext cx="2751653" cy="646331"/>
          </a:xfrm>
          <a:prstGeom prst="rect">
            <a:avLst/>
          </a:prstGeom>
          <a:noFill/>
        </p:spPr>
        <p:txBody>
          <a:bodyPr wrap="square" rtlCol="0">
            <a:spAutoFit/>
          </a:bodyPr>
          <a:lstStyle/>
          <a:p>
            <a:r>
              <a:rPr lang="en-US" b="1" dirty="0" smtClean="0"/>
              <a:t>GET TO KNOW THE ATHELTE IQ COMMUNITY</a:t>
            </a:r>
            <a:endParaRPr lang="en-US" sz="1200" dirty="0" smtClean="0">
              <a:solidFill>
                <a:schemeClr val="bg1">
                  <a:lumMod val="50000"/>
                </a:schemeClr>
              </a:solidFill>
            </a:endParaRPr>
          </a:p>
        </p:txBody>
      </p:sp>
      <p:pic>
        <p:nvPicPr>
          <p:cNvPr id="5" name="Picture 2"/>
          <p:cNvPicPr>
            <a:picLocks noChangeAspect="1" noChangeArrowheads="1"/>
          </p:cNvPicPr>
          <p:nvPr/>
        </p:nvPicPr>
        <p:blipFill rotWithShape="1">
          <a:blip r:embed="rId5">
            <a:clrChange>
              <a:clrFrom>
                <a:srgbClr val="F3F3F3"/>
              </a:clrFrom>
              <a:clrTo>
                <a:srgbClr val="F3F3F3">
                  <a:alpha val="0"/>
                </a:srgbClr>
              </a:clrTo>
            </a:clrChange>
            <a:extLst>
              <a:ext uri="{28A0092B-C50C-407E-A947-70E740481C1C}">
                <a14:useLocalDpi xmlns:a14="http://schemas.microsoft.com/office/drawing/2010/main" val="0"/>
              </a:ext>
            </a:extLst>
          </a:blip>
          <a:srcRect l="4042" t="14351" r="2226" b="14556"/>
          <a:stretch/>
        </p:blipFill>
        <p:spPr bwMode="auto">
          <a:xfrm>
            <a:off x="938078" y="8077257"/>
            <a:ext cx="2160569" cy="4130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6">
            <a:clrChange>
              <a:clrFrom>
                <a:srgbClr val="F2F2F2"/>
              </a:clrFrom>
              <a:clrTo>
                <a:srgbClr val="F2F2F2">
                  <a:alpha val="0"/>
                </a:srgbClr>
              </a:clrTo>
            </a:clrChange>
            <a:extLst>
              <a:ext uri="{28A0092B-C50C-407E-A947-70E740481C1C}">
                <a14:useLocalDpi xmlns:a14="http://schemas.microsoft.com/office/drawing/2010/main" val="0"/>
              </a:ext>
            </a:extLst>
          </a:blip>
          <a:srcRect l="2563" t="15735" r="3118" b="9505"/>
          <a:stretch/>
        </p:blipFill>
        <p:spPr bwMode="auto">
          <a:xfrm>
            <a:off x="930327" y="8592099"/>
            <a:ext cx="2147162" cy="420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5"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Rectangle 95"/>
          <p:cNvSpPr/>
          <p:nvPr/>
        </p:nvSpPr>
        <p:spPr>
          <a:xfrm>
            <a:off x="218379" y="-318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1097268"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ounded Rectangle 97"/>
          <p:cNvSpPr/>
          <p:nvPr/>
        </p:nvSpPr>
        <p:spPr>
          <a:xfrm>
            <a:off x="218379" y="-1"/>
            <a:ext cx="2067620" cy="646113"/>
          </a:xfrm>
          <a:prstGeom prst="roundRect">
            <a:avLst>
              <a:gd name="adj" fmla="val 9874"/>
            </a:avLst>
          </a:prstGeom>
          <a:solidFill>
            <a:srgbClr val="1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691662"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Rectangle 99"/>
          <p:cNvSpPr/>
          <p:nvPr/>
        </p:nvSpPr>
        <p:spPr>
          <a:xfrm>
            <a:off x="215800" y="-2109"/>
            <a:ext cx="2062885" cy="1828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1" name="Picture 10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0080" y="57671"/>
            <a:ext cx="1930539" cy="530768"/>
          </a:xfrm>
          <a:prstGeom prst="rect">
            <a:avLst/>
          </a:prstGeom>
        </p:spPr>
      </p:pic>
      <p:sp>
        <p:nvSpPr>
          <p:cNvPr id="72" name="Rectangle 71"/>
          <p:cNvSpPr/>
          <p:nvPr/>
        </p:nvSpPr>
        <p:spPr>
          <a:xfrm>
            <a:off x="3995473" y="6435336"/>
            <a:ext cx="3978231" cy="523220"/>
          </a:xfrm>
          <a:prstGeom prst="rect">
            <a:avLst/>
          </a:prstGeom>
        </p:spPr>
        <p:txBody>
          <a:bodyPr wrap="square">
            <a:spAutoFit/>
          </a:bodyPr>
          <a:lstStyle/>
          <a:p>
            <a:r>
              <a:rPr lang="en-US" sz="1400" dirty="0" smtClean="0">
                <a:solidFill>
                  <a:schemeClr val="bg1">
                    <a:lumMod val="50000"/>
                  </a:schemeClr>
                </a:solidFill>
              </a:rPr>
              <a:t>Complete your profile to boost </a:t>
            </a:r>
            <a:r>
              <a:rPr lang="en-US" sz="1400" dirty="0">
                <a:solidFill>
                  <a:schemeClr val="bg1">
                    <a:lumMod val="50000"/>
                  </a:schemeClr>
                </a:solidFill>
              </a:rPr>
              <a:t>your </a:t>
            </a:r>
            <a:r>
              <a:rPr lang="en-US" sz="1400" dirty="0" smtClean="0">
                <a:solidFill>
                  <a:schemeClr val="bg1">
                    <a:lumMod val="50000"/>
                  </a:schemeClr>
                </a:solidFill>
              </a:rPr>
              <a:t>Athlete IQ score and</a:t>
            </a:r>
            <a:r>
              <a:rPr lang="en-US" sz="1400" dirty="0">
                <a:solidFill>
                  <a:schemeClr val="bg1">
                    <a:lumMod val="50000"/>
                  </a:schemeClr>
                </a:solidFill>
              </a:rPr>
              <a:t> </a:t>
            </a:r>
            <a:r>
              <a:rPr lang="en-US" sz="1400" dirty="0" smtClean="0">
                <a:solidFill>
                  <a:schemeClr val="bg1">
                    <a:lumMod val="50000"/>
                  </a:schemeClr>
                </a:solidFill>
              </a:rPr>
              <a:t>qualify </a:t>
            </a:r>
            <a:r>
              <a:rPr lang="en-US" sz="1400" dirty="0">
                <a:solidFill>
                  <a:schemeClr val="bg1">
                    <a:lumMod val="50000"/>
                  </a:schemeClr>
                </a:solidFill>
              </a:rPr>
              <a:t>for </a:t>
            </a:r>
            <a:r>
              <a:rPr lang="en-US" sz="1400" dirty="0" smtClean="0">
                <a:solidFill>
                  <a:schemeClr val="bg1">
                    <a:lumMod val="50000"/>
                  </a:schemeClr>
                </a:solidFill>
              </a:rPr>
              <a:t>programs and free products!</a:t>
            </a:r>
            <a:endParaRPr lang="en-US" sz="1400" dirty="0">
              <a:solidFill>
                <a:schemeClr val="bg1">
                  <a:lumMod val="50000"/>
                </a:schemeClr>
              </a:solidFill>
            </a:endParaRPr>
          </a:p>
        </p:txBody>
      </p:sp>
      <p:sp>
        <p:nvSpPr>
          <p:cNvPr id="74" name="Rounded Rectangle 73"/>
          <p:cNvSpPr/>
          <p:nvPr/>
        </p:nvSpPr>
        <p:spPr>
          <a:xfrm>
            <a:off x="5240587" y="5759499"/>
            <a:ext cx="2532369" cy="390458"/>
          </a:xfrm>
          <a:prstGeom prst="roundRect">
            <a:avLst>
              <a:gd name="adj" fmla="val 5729"/>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COMPLETE REGIESTRATION</a:t>
            </a:r>
          </a:p>
        </p:txBody>
      </p:sp>
      <p:cxnSp>
        <p:nvCxnSpPr>
          <p:cNvPr id="9" name="Straight Arrow Connector 8"/>
          <p:cNvCxnSpPr/>
          <p:nvPr/>
        </p:nvCxnSpPr>
        <p:spPr>
          <a:xfrm flipH="1">
            <a:off x="7467600" y="5954728"/>
            <a:ext cx="91640" cy="5764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1" y="3242"/>
            <a:ext cx="2530867"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Member Registration</a:t>
            </a:r>
            <a:endParaRPr lang="en-US" dirty="0"/>
          </a:p>
        </p:txBody>
      </p:sp>
    </p:spTree>
    <p:extLst>
      <p:ext uri="{BB962C8B-B14F-4D97-AF65-F5344CB8AC3E}">
        <p14:creationId xmlns:p14="http://schemas.microsoft.com/office/powerpoint/2010/main" val="8483961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Rounded Rectangle 184"/>
          <p:cNvSpPr/>
          <p:nvPr/>
        </p:nvSpPr>
        <p:spPr>
          <a:xfrm>
            <a:off x="536973" y="7470319"/>
            <a:ext cx="2934098" cy="1435151"/>
          </a:xfrm>
          <a:prstGeom prst="roundRect">
            <a:avLst>
              <a:gd name="adj" fmla="val 2575"/>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Rounded Rectangle 173"/>
          <p:cNvSpPr/>
          <p:nvPr/>
        </p:nvSpPr>
        <p:spPr>
          <a:xfrm>
            <a:off x="536973" y="1872669"/>
            <a:ext cx="2934098" cy="5309721"/>
          </a:xfrm>
          <a:prstGeom prst="roundRect">
            <a:avLst>
              <a:gd name="adj" fmla="val 2575"/>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0067" b="88523"/>
          <a:stretch/>
        </p:blipFill>
        <p:spPr bwMode="auto">
          <a:xfrm>
            <a:off x="1" y="2141"/>
            <a:ext cx="9143999" cy="9201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176517" y="180771"/>
            <a:ext cx="8434083" cy="741567"/>
          </a:xfrm>
          <a:prstGeom prst="rect">
            <a:avLst/>
          </a:prstGeom>
          <a:solidFill>
            <a:srgbClr val="242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2" y="-2110"/>
            <a:ext cx="9143998" cy="28532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 name="AutoShape 6" descr="data:image/jpeg;base64,/9j/4AAQSkZJRgABAQAAAQABAAD/2wCEAAkGBxEHEhQIBxQSFBQTFxYUGRcUDRcREhEYFh0iFyARHxcfHDQhGxsnHBYYITElJio3Oi4uGR8zOjM4Nyg5LisBCgoKDQsNGgwMGjAZFBkrMysrKys3OCsrKysrOCsrKysrKyssKysrKysrKysrKysrKysrKysrKysrKysrKysrK//AABEIAKAAoQMBIgACEQEDEQH/xAAcAAEAAwEBAQEBAAAAAAAAAAAAAgYHBQgBBAP/xABCEAACAQIBCAUIBwYHAAAAAAAAAQIDBBEFBhIhMVFxkQdBYbHSExYiUlSBlMEyQmJykqHCFCRDU5PRIzNzgrLi8P/EABcBAQEBAQAAAAAAAAAAAAAAAAAFAgH/xAAaEQEBAQEAAwAAAAAAAAAAAAAAATERAhJR/9oADAMBAAIRAxEAPwCnzm8Xre19ZHTe98xPa+LIgS03vfMab3vmRAEtN73zGm975kQBLTe98xpve+ZEAS03vfMab3vmRAEtN73zGm975kQBLTe98xpve+ZEAS03vfMab3vmRAEtN73zGm975kQBLTe98z5KTaabex9fYfA9j4PuOzRTwAXW1yntfFkSU9r4siQWAAAAAAJRi5tRgm29SSWLfZgf0tLad5ONtbRcpzajFJa22blmTmTSzdiq9dKpcNa5tYqH2I7uPWBnORuje+yklVrqNCL/AJjenx0FrXvO7Hohlh6V1HHstm1/zNWAGMZS6K7y2TnZTp1sOrXTk+er8yk31lVyfN299CVOa2xlFxfHtXaenTmZeyFQy9TdrlGCa6pLVOD3p9QHm0HdzuzZq5s1vIVsZU5a4VMNU1ue6S60cIAAAAAAB7HwfcA9j4PuOzRTwAXW1yntfFkSU9r4siQWAAAAD7t1IDU+h3ICwnl24WvF06ePUl9KfPV7maiczNqxWTbWhZw+pTjzaxb5tnTAAAAAAORnTkOGcNvOxr7WsYS64TWyXyfY2edrq3laTlbXCwlBuLW5rUeoDE+l3Jasr1XdNYK4gpP78fRf5aL5gUYAAAAAD2Pg+4B7HwfcdmingAutrlPa+LIkp7XxZEgsAAAH9LfXOKfrR7z+Z9T0fSXVrA9RxWCwR9PyZIule0KVzB4qcIy5o/WAAAAAADNemyknRt63Wpyj7msfkaUZr02VkqVvR63OUvclh8wMkAAAAAA9j4PuAex8H3HZop4ALra5T2viyJKe18WRILAAAAAA2nohyyr21eTqj9O3eCXW6ctafueK9yL4ecM2MuTzeuIX9DWlqnH14PbHju7T0JkrKVLK1KN7YyUoTWKfWvstdTQH6wAAAAAxHpbyqr+9/ZKTxjbxUP8AfL0pcvRXuZqGeWccM27eVxLB1JYxpx65S38FtZ58r1pXEpVqzxlJuTb629bYH8wAAAAAPY+D7gHsfB9x2aKeAC62uU9r4siSntfFkSCwAAAC3Zu9Ht5lnCtVSoUn9ap9Jrsht54Gj5H6OLDJ2EriDryXXVeMfwfR54gYUd7NTOqvmzPTtXpU5P06cn6Mu1bpdpteUs0bHKNN29ahSjulCmqc4dqaRjmd2Ztxm3JzadSg36NRLZ2SX1X+QGtZv58WWXEo06ip1OunUehL3PZL3Fki1LXHWeWz9dDKlxb6retVivs1pJd4Hpic1TWlNpLe3gipZy9IVpkZOlbSVer1Rg8Yp/ansXBazE7jKNa61XNWrP71WUl+bPygdHLuWq2XarvMoSxb2LZGC9VLqRzi35m5i184HG5uU6Vv1yawlU7Ir5mu2matjaQVtStqLivWpKcpdrk9bYHnMG4ZZ6M7G/TlZJ0Jv1HjD8D1L3YGbZxZi3mQsa04qrSX8SnrwW9x2x/9rArAAAB7HwfcA9j4PuOzRTwAXW1yntfFkSU9r4siQWA1HorzQhWisuZTipa/8KMlitX8Vrjs4YmaWlu7ucLal9KpKMFxk8PmemLC1jY04WlBYRpxUVwSwA/uAABGpTVVOnVSaepprFNbsCQAomXujC1v26uTW7eT6orSp4/d6vcyoXXRVfUn+7zt5r/UlB8nH5m1ADGLPopvar/eqlCmuycqkuWil+Zcs3+jazyW1WvMbia1+msKaf3Nj9+JdQB8jFRWjHUlu1JH0AAfGsdTPoAx3pSzRjktrLGTYqNOcsJxS1Qk9kkupPv4meHpTOLJqyvbVrCp9eDS7JLWnzSPNs4uDcJ7U2nxQEQ9j4PuAex8H3HZop4ALra5T2viyJKe18WRILC0dGll+25Qo47KelU/CtX5tG+mPdC1vp3Na4f1KaXByf8A1NhAAAAAAAAAAAAAAAAAHnPPK0/Yb65t1qSqya4T9NflI9GGIdLtt5C/dVL/ADKcJcWsY9yQFJD2Pg+4B7HwfcdmingAutrlPa+LIkp7XxZEgsNZ6ErfClc3PrThD8MdL9aNMKR0QUPJWHlP5lWpLlhD9JdwAAAAAAAAAAAAAAAABk/TZQwqW1xvjOPJp/M1gznpro6VvQr+rVcfxRb/AEgZAHsfB9wD2Pg+47NFPABdbXKe18WRE6sW21KG3+ZH+5HykfWh/Uj/AHIXrfjD0B0bUfI5Ot1vUpfik2WcqeZ2W7O2srajVubaLVOOKdzTTT3YaR2fOKy9qtfiqfiHKOmDmecVl7Va/FU/EPOKy9qtfiqfiHKOmDmecVl7Va/FU/EPOKy9qtfiqfiHKOmDmecVl7Va/FU/EPOKy9qtfiqfiHKOmDmecVl7Va/FU/EPOKy9qtfiqfiHKOmDmecVl7Va/FU/EPOKy9qtfiqfiHKOmDmecVl7Va/FU/EPOKy9qtfiqfiHKOmUnpfo+Uyfp+pVpy54w/UWPzisvarX4qn4is9JGWLS8yfXpW9xbzl/htRjc05SeE49WO4coxMPY+D7iPlI+tD+pH+58lVik/Sjsf147uJ2eN7gqQALjb//2Q=="/>
          <p:cNvSpPr>
            <a:spLocks noChangeAspect="1" noChangeArrowheads="1"/>
          </p:cNvSpPr>
          <p:nvPr/>
        </p:nvSpPr>
        <p:spPr bwMode="auto">
          <a:xfrm>
            <a:off x="917575" y="6254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TextBox 91"/>
          <p:cNvSpPr txBox="1"/>
          <p:nvPr/>
        </p:nvSpPr>
        <p:spPr>
          <a:xfrm>
            <a:off x="2514600" y="259509"/>
            <a:ext cx="3519428" cy="523220"/>
          </a:xfrm>
          <a:prstGeom prst="rect">
            <a:avLst/>
          </a:prstGeom>
          <a:noFill/>
        </p:spPr>
        <p:txBody>
          <a:bodyPr wrap="square" rtlCol="0">
            <a:spAutoFit/>
          </a:bodyPr>
          <a:lstStyle/>
          <a:p>
            <a:r>
              <a:rPr lang="en-US" sz="2800" dirty="0" smtClean="0">
                <a:solidFill>
                  <a:schemeClr val="bg1">
                    <a:lumMod val="95000"/>
                  </a:schemeClr>
                </a:solidFill>
              </a:rPr>
              <a:t>ATHELTE IQ ACCOUNT</a:t>
            </a:r>
            <a:endParaRPr lang="en-US" sz="2800" b="1" dirty="0" smtClean="0">
              <a:solidFill>
                <a:schemeClr val="bg1">
                  <a:lumMod val="95000"/>
                </a:schemeClr>
              </a:solidFill>
            </a:endParaRPr>
          </a:p>
        </p:txBody>
      </p:sp>
      <p:sp>
        <p:nvSpPr>
          <p:cNvPr id="93" name="TextBox 92"/>
          <p:cNvSpPr txBox="1"/>
          <p:nvPr/>
        </p:nvSpPr>
        <p:spPr>
          <a:xfrm>
            <a:off x="307974" y="1142529"/>
            <a:ext cx="3990857" cy="523220"/>
          </a:xfrm>
          <a:prstGeom prst="rect">
            <a:avLst/>
          </a:prstGeom>
          <a:noFill/>
        </p:spPr>
        <p:txBody>
          <a:bodyPr wrap="square" rtlCol="0">
            <a:spAutoFit/>
          </a:bodyPr>
          <a:lstStyle/>
          <a:p>
            <a:r>
              <a:rPr lang="en-US" sz="2800" b="1" dirty="0" smtClean="0"/>
              <a:t>YOUR </a:t>
            </a:r>
            <a:r>
              <a:rPr lang="en-US" sz="2800" dirty="0" smtClean="0"/>
              <a:t>PROFILE</a:t>
            </a:r>
          </a:p>
        </p:txBody>
      </p:sp>
      <p:cxnSp>
        <p:nvCxnSpPr>
          <p:cNvPr id="94" name="Straight Connector 93"/>
          <p:cNvCxnSpPr/>
          <p:nvPr/>
        </p:nvCxnSpPr>
        <p:spPr>
          <a:xfrm>
            <a:off x="460375" y="1665749"/>
            <a:ext cx="80740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5" name="Rounded Rectangle 94"/>
          <p:cNvSpPr/>
          <p:nvPr/>
        </p:nvSpPr>
        <p:spPr>
          <a:xfrm>
            <a:off x="596905" y="6735619"/>
            <a:ext cx="2807093" cy="390458"/>
          </a:xfrm>
          <a:prstGeom prst="roundRect">
            <a:avLst>
              <a:gd name="adj" fmla="val 13875"/>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EDIT PROFILE</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1173"/>
          <a:stretch/>
        </p:blipFill>
        <p:spPr>
          <a:xfrm>
            <a:off x="596905" y="1934146"/>
            <a:ext cx="2807093" cy="2256854"/>
          </a:xfrm>
          <a:prstGeom prst="round2SameRect">
            <a:avLst>
              <a:gd name="adj1" fmla="val 3326"/>
              <a:gd name="adj2" fmla="val 0"/>
            </a:avLst>
          </a:prstGeom>
        </p:spPr>
      </p:pic>
      <p:sp>
        <p:nvSpPr>
          <p:cNvPr id="51" name="TextBox 50"/>
          <p:cNvSpPr txBox="1"/>
          <p:nvPr/>
        </p:nvSpPr>
        <p:spPr>
          <a:xfrm>
            <a:off x="3607709" y="3382161"/>
            <a:ext cx="4852637" cy="369332"/>
          </a:xfrm>
          <a:prstGeom prst="rect">
            <a:avLst/>
          </a:prstGeom>
          <a:solidFill>
            <a:schemeClr val="bg1">
              <a:lumMod val="95000"/>
            </a:schemeClr>
          </a:solidFill>
        </p:spPr>
        <p:txBody>
          <a:bodyPr wrap="square" rtlCol="0">
            <a:spAutoFit/>
          </a:bodyPr>
          <a:lstStyle/>
          <a:p>
            <a:r>
              <a:rPr lang="en-US" dirty="0" smtClean="0"/>
              <a:t>YOUR </a:t>
            </a:r>
            <a:r>
              <a:rPr lang="en-US" b="1" dirty="0" smtClean="0"/>
              <a:t>ATHELTE IQ BADGE</a:t>
            </a:r>
            <a:endParaRPr lang="en-US" sz="1200" b="1" dirty="0" smtClean="0">
              <a:solidFill>
                <a:schemeClr val="bg1">
                  <a:lumMod val="50000"/>
                </a:schemeClr>
              </a:solidFill>
            </a:endParaRPr>
          </a:p>
        </p:txBody>
      </p:sp>
      <p:sp>
        <p:nvSpPr>
          <p:cNvPr id="53" name="TextBox 52"/>
          <p:cNvSpPr txBox="1"/>
          <p:nvPr/>
        </p:nvSpPr>
        <p:spPr>
          <a:xfrm>
            <a:off x="3636739" y="5067977"/>
            <a:ext cx="1347437" cy="946413"/>
          </a:xfrm>
          <a:prstGeom prst="rect">
            <a:avLst/>
          </a:prstGeom>
          <a:noFill/>
        </p:spPr>
        <p:txBody>
          <a:bodyPr wrap="square" rtlCol="0">
            <a:spAutoFit/>
          </a:bodyPr>
          <a:lstStyle/>
          <a:p>
            <a:pPr algn="ctr"/>
            <a:r>
              <a:rPr lang="en-US" sz="1500" dirty="0" smtClean="0"/>
              <a:t>Athlete IQ Member</a:t>
            </a:r>
            <a:br>
              <a:rPr lang="en-US" sz="1500" dirty="0" smtClean="0"/>
            </a:br>
            <a:r>
              <a:rPr lang="en-US" sz="1050" dirty="0" smtClean="0">
                <a:solidFill>
                  <a:schemeClr val="accent3">
                    <a:lumMod val="50000"/>
                  </a:schemeClr>
                </a:solidFill>
              </a:rPr>
              <a:t>&lt; </a:t>
            </a:r>
            <a:r>
              <a:rPr lang="en-US" sz="1050" dirty="0">
                <a:solidFill>
                  <a:schemeClr val="accent3">
                    <a:lumMod val="50000"/>
                  </a:schemeClr>
                </a:solidFill>
              </a:rPr>
              <a:t>150 IQ Points</a:t>
            </a:r>
          </a:p>
          <a:p>
            <a:pPr algn="ctr"/>
            <a:endParaRPr lang="en-US" sz="1500" b="1" dirty="0" smtClean="0">
              <a:solidFill>
                <a:schemeClr val="bg1">
                  <a:lumMod val="50000"/>
                </a:schemeClr>
              </a:solidFill>
            </a:endParaRPr>
          </a:p>
        </p:txBody>
      </p:sp>
      <p:sp>
        <p:nvSpPr>
          <p:cNvPr id="54" name="TextBox 53"/>
          <p:cNvSpPr txBox="1"/>
          <p:nvPr/>
        </p:nvSpPr>
        <p:spPr>
          <a:xfrm>
            <a:off x="3595938" y="5863019"/>
            <a:ext cx="4852637" cy="369332"/>
          </a:xfrm>
          <a:prstGeom prst="rect">
            <a:avLst/>
          </a:prstGeom>
          <a:solidFill>
            <a:schemeClr val="bg1">
              <a:lumMod val="95000"/>
            </a:schemeClr>
          </a:solidFill>
        </p:spPr>
        <p:txBody>
          <a:bodyPr wrap="square" rtlCol="0">
            <a:spAutoFit/>
          </a:bodyPr>
          <a:lstStyle/>
          <a:p>
            <a:r>
              <a:rPr lang="en-US" b="1" dirty="0" smtClean="0"/>
              <a:t>EARN </a:t>
            </a:r>
            <a:r>
              <a:rPr lang="en-US" dirty="0" smtClean="0"/>
              <a:t>POINTS &amp; BADGES</a:t>
            </a:r>
            <a:endParaRPr lang="en-US" sz="1200" dirty="0" smtClean="0">
              <a:solidFill>
                <a:schemeClr val="bg1">
                  <a:lumMod val="50000"/>
                </a:schemeClr>
              </a:solidFill>
            </a:endParaRPr>
          </a:p>
        </p:txBody>
      </p:sp>
      <p:grpSp>
        <p:nvGrpSpPr>
          <p:cNvPr id="7" name="Group 6"/>
          <p:cNvGrpSpPr/>
          <p:nvPr/>
        </p:nvGrpSpPr>
        <p:grpSpPr>
          <a:xfrm>
            <a:off x="9982200" y="6710558"/>
            <a:ext cx="3595320" cy="609600"/>
            <a:chOff x="4061314" y="4876800"/>
            <a:chExt cx="3595320" cy="609600"/>
          </a:xfrm>
        </p:grpSpPr>
        <p:sp>
          <p:nvSpPr>
            <p:cNvPr id="5" name="Oval 4"/>
            <p:cNvSpPr/>
            <p:nvPr/>
          </p:nvSpPr>
          <p:spPr>
            <a:xfrm>
              <a:off x="4061314" y="4876800"/>
              <a:ext cx="609600" cy="609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FontAwesome"/>
                </a:rPr>
                <a:t></a:t>
              </a:r>
              <a:endParaRPr lang="en-US" sz="2400" dirty="0"/>
            </a:p>
          </p:txBody>
        </p:sp>
        <p:sp>
          <p:nvSpPr>
            <p:cNvPr id="56" name="TextBox 55"/>
            <p:cNvSpPr txBox="1"/>
            <p:nvPr/>
          </p:nvSpPr>
          <p:spPr>
            <a:xfrm>
              <a:off x="4732469" y="4876800"/>
              <a:ext cx="2924165" cy="553998"/>
            </a:xfrm>
            <a:prstGeom prst="rect">
              <a:avLst/>
            </a:prstGeom>
            <a:noFill/>
          </p:spPr>
          <p:txBody>
            <a:bodyPr wrap="square" rtlCol="0">
              <a:spAutoFit/>
            </a:bodyPr>
            <a:lstStyle/>
            <a:p>
              <a:r>
                <a:rPr lang="en-US" sz="1500" b="1" dirty="0" smtClean="0">
                  <a:solidFill>
                    <a:schemeClr val="accent2">
                      <a:lumMod val="75000"/>
                    </a:schemeClr>
                  </a:solidFill>
                </a:rPr>
                <a:t>1 Point</a:t>
              </a:r>
              <a:br>
                <a:rPr lang="en-US" sz="1500" b="1" dirty="0" smtClean="0">
                  <a:solidFill>
                    <a:schemeClr val="accent2">
                      <a:lumMod val="75000"/>
                    </a:schemeClr>
                  </a:solidFill>
                </a:rPr>
              </a:br>
              <a:r>
                <a:rPr lang="en-US" sz="1500" dirty="0" smtClean="0"/>
                <a:t>Rate recommendations as helpful</a:t>
              </a:r>
              <a:endParaRPr lang="en-US" sz="1500" dirty="0" smtClean="0">
                <a:solidFill>
                  <a:schemeClr val="bg1">
                    <a:lumMod val="50000"/>
                  </a:schemeClr>
                </a:solidFill>
              </a:endParaRPr>
            </a:p>
          </p:txBody>
        </p:sp>
      </p:grpSp>
      <p:grpSp>
        <p:nvGrpSpPr>
          <p:cNvPr id="60" name="Group 59"/>
          <p:cNvGrpSpPr/>
          <p:nvPr/>
        </p:nvGrpSpPr>
        <p:grpSpPr>
          <a:xfrm>
            <a:off x="9982200" y="7457321"/>
            <a:ext cx="3595320" cy="609600"/>
            <a:chOff x="4061314" y="4876800"/>
            <a:chExt cx="3595320" cy="609600"/>
          </a:xfrm>
        </p:grpSpPr>
        <p:sp>
          <p:nvSpPr>
            <p:cNvPr id="61" name="Oval 60"/>
            <p:cNvSpPr/>
            <p:nvPr/>
          </p:nvSpPr>
          <p:spPr>
            <a:xfrm>
              <a:off x="4061314" y="4876800"/>
              <a:ext cx="609600" cy="609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FontAwesome"/>
                </a:rPr>
                <a:t></a:t>
              </a:r>
              <a:endParaRPr lang="en-US" sz="2400" dirty="0"/>
            </a:p>
          </p:txBody>
        </p:sp>
        <p:sp>
          <p:nvSpPr>
            <p:cNvPr id="62" name="TextBox 61"/>
            <p:cNvSpPr txBox="1"/>
            <p:nvPr/>
          </p:nvSpPr>
          <p:spPr>
            <a:xfrm>
              <a:off x="4732469" y="4901928"/>
              <a:ext cx="2924165" cy="553998"/>
            </a:xfrm>
            <a:prstGeom prst="rect">
              <a:avLst/>
            </a:prstGeom>
            <a:noFill/>
          </p:spPr>
          <p:txBody>
            <a:bodyPr wrap="square" rtlCol="0">
              <a:spAutoFit/>
            </a:bodyPr>
            <a:lstStyle/>
            <a:p>
              <a:r>
                <a:rPr lang="en-US" sz="1500" b="1" dirty="0" smtClean="0">
                  <a:solidFill>
                    <a:schemeClr val="accent2">
                      <a:lumMod val="75000"/>
                    </a:schemeClr>
                  </a:solidFill>
                </a:rPr>
                <a:t>5 Points</a:t>
              </a:r>
              <a:r>
                <a:rPr lang="en-US" sz="1500" b="1" dirty="0">
                  <a:solidFill>
                    <a:schemeClr val="accent2">
                      <a:lumMod val="75000"/>
                    </a:schemeClr>
                  </a:solidFill>
                </a:rPr>
                <a:t/>
              </a:r>
              <a:br>
                <a:rPr lang="en-US" sz="1500" b="1" dirty="0">
                  <a:solidFill>
                    <a:schemeClr val="accent2">
                      <a:lumMod val="75000"/>
                    </a:schemeClr>
                  </a:solidFill>
                </a:rPr>
              </a:br>
              <a:r>
                <a:rPr lang="en-US" sz="1500" dirty="0" smtClean="0"/>
                <a:t>Product Reviews</a:t>
              </a:r>
              <a:endParaRPr lang="en-US" sz="1500" dirty="0" smtClean="0">
                <a:solidFill>
                  <a:schemeClr val="bg1">
                    <a:lumMod val="50000"/>
                  </a:schemeClr>
                </a:solidFill>
              </a:endParaRPr>
            </a:p>
          </p:txBody>
        </p:sp>
      </p:grpSp>
      <p:grpSp>
        <p:nvGrpSpPr>
          <p:cNvPr id="63" name="Group 62"/>
          <p:cNvGrpSpPr/>
          <p:nvPr/>
        </p:nvGrpSpPr>
        <p:grpSpPr>
          <a:xfrm>
            <a:off x="9982200" y="8204084"/>
            <a:ext cx="3595320" cy="621011"/>
            <a:chOff x="4061314" y="4865389"/>
            <a:chExt cx="3595320" cy="621011"/>
          </a:xfrm>
        </p:grpSpPr>
        <p:sp>
          <p:nvSpPr>
            <p:cNvPr id="64" name="Oval 63"/>
            <p:cNvSpPr/>
            <p:nvPr/>
          </p:nvSpPr>
          <p:spPr>
            <a:xfrm>
              <a:off x="4061314" y="4876800"/>
              <a:ext cx="609600" cy="609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FontAwesome"/>
                </a:rPr>
                <a:t></a:t>
              </a:r>
              <a:endParaRPr lang="en-US" sz="2400" dirty="0"/>
            </a:p>
          </p:txBody>
        </p:sp>
        <p:sp>
          <p:nvSpPr>
            <p:cNvPr id="65" name="TextBox 64"/>
            <p:cNvSpPr txBox="1"/>
            <p:nvPr/>
          </p:nvSpPr>
          <p:spPr>
            <a:xfrm>
              <a:off x="4732469" y="4865389"/>
              <a:ext cx="2924165" cy="553998"/>
            </a:xfrm>
            <a:prstGeom prst="rect">
              <a:avLst/>
            </a:prstGeom>
            <a:noFill/>
          </p:spPr>
          <p:txBody>
            <a:bodyPr wrap="square" rtlCol="0">
              <a:spAutoFit/>
            </a:bodyPr>
            <a:lstStyle/>
            <a:p>
              <a:r>
                <a:rPr lang="en-US" sz="1500" b="1" dirty="0" smtClean="0">
                  <a:solidFill>
                    <a:schemeClr val="accent2">
                      <a:lumMod val="75000"/>
                    </a:schemeClr>
                  </a:solidFill>
                </a:rPr>
                <a:t>2 Points</a:t>
              </a:r>
              <a:r>
                <a:rPr lang="en-US" sz="1500" b="1" dirty="0">
                  <a:solidFill>
                    <a:schemeClr val="accent2">
                      <a:lumMod val="75000"/>
                    </a:schemeClr>
                  </a:solidFill>
                </a:rPr>
                <a:t/>
              </a:r>
              <a:br>
                <a:rPr lang="en-US" sz="1500" b="1" dirty="0">
                  <a:solidFill>
                    <a:schemeClr val="accent2">
                      <a:lumMod val="75000"/>
                    </a:schemeClr>
                  </a:solidFill>
                </a:rPr>
              </a:br>
              <a:r>
                <a:rPr lang="en-US" sz="1500" dirty="0" smtClean="0"/>
                <a:t>Subscribe </a:t>
              </a:r>
              <a:r>
                <a:rPr lang="en-US" sz="1500" dirty="0"/>
                <a:t>to </a:t>
              </a:r>
              <a:r>
                <a:rPr lang="en-US" sz="1500" dirty="0" smtClean="0"/>
                <a:t>athletes</a:t>
              </a:r>
              <a:endParaRPr lang="en-US" sz="1500" dirty="0">
                <a:solidFill>
                  <a:schemeClr val="bg1">
                    <a:lumMod val="50000"/>
                  </a:schemeClr>
                </a:solidFill>
              </a:endParaRPr>
            </a:p>
          </p:txBody>
        </p:sp>
      </p:grpSp>
      <p:grpSp>
        <p:nvGrpSpPr>
          <p:cNvPr id="66" name="Group 65"/>
          <p:cNvGrpSpPr/>
          <p:nvPr/>
        </p:nvGrpSpPr>
        <p:grpSpPr>
          <a:xfrm>
            <a:off x="9982200" y="8962258"/>
            <a:ext cx="3595320" cy="609600"/>
            <a:chOff x="4061314" y="4876800"/>
            <a:chExt cx="3595320" cy="609600"/>
          </a:xfrm>
        </p:grpSpPr>
        <p:sp>
          <p:nvSpPr>
            <p:cNvPr id="67" name="Oval 66"/>
            <p:cNvSpPr/>
            <p:nvPr/>
          </p:nvSpPr>
          <p:spPr>
            <a:xfrm>
              <a:off x="4061314" y="4876800"/>
              <a:ext cx="609600" cy="609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FontAwesome"/>
                </a:rPr>
                <a:t></a:t>
              </a:r>
              <a:endParaRPr lang="en-US" sz="2400" dirty="0"/>
            </a:p>
          </p:txBody>
        </p:sp>
        <p:sp>
          <p:nvSpPr>
            <p:cNvPr id="68" name="TextBox 67"/>
            <p:cNvSpPr txBox="1"/>
            <p:nvPr/>
          </p:nvSpPr>
          <p:spPr>
            <a:xfrm>
              <a:off x="4732469" y="4884451"/>
              <a:ext cx="2924165" cy="553998"/>
            </a:xfrm>
            <a:prstGeom prst="rect">
              <a:avLst/>
            </a:prstGeom>
            <a:noFill/>
          </p:spPr>
          <p:txBody>
            <a:bodyPr wrap="square" rtlCol="0">
              <a:spAutoFit/>
            </a:bodyPr>
            <a:lstStyle/>
            <a:p>
              <a:r>
                <a:rPr lang="en-US" sz="1500" b="1" dirty="0" smtClean="0">
                  <a:solidFill>
                    <a:schemeClr val="accent2">
                      <a:lumMod val="75000"/>
                    </a:schemeClr>
                  </a:solidFill>
                </a:rPr>
                <a:t>10 Points</a:t>
              </a:r>
              <a:r>
                <a:rPr lang="en-US" sz="1500" b="1" dirty="0">
                  <a:solidFill>
                    <a:schemeClr val="accent2">
                      <a:lumMod val="75000"/>
                    </a:schemeClr>
                  </a:solidFill>
                </a:rPr>
                <a:t/>
              </a:r>
              <a:br>
                <a:rPr lang="en-US" sz="1500" b="1" dirty="0">
                  <a:solidFill>
                    <a:schemeClr val="accent2">
                      <a:lumMod val="75000"/>
                    </a:schemeClr>
                  </a:solidFill>
                </a:rPr>
              </a:br>
              <a:r>
                <a:rPr lang="en-US" sz="1500" dirty="0" smtClean="0"/>
                <a:t>Complete your profile</a:t>
              </a:r>
              <a:endParaRPr lang="en-US" sz="1500" dirty="0" smtClean="0">
                <a:solidFill>
                  <a:schemeClr val="bg1">
                    <a:lumMod val="50000"/>
                  </a:schemeClr>
                </a:solidFill>
              </a:endParaRPr>
            </a:p>
          </p:txBody>
        </p:sp>
      </p:grpSp>
      <p:sp>
        <p:nvSpPr>
          <p:cNvPr id="72" name="TextBox 71"/>
          <p:cNvSpPr txBox="1"/>
          <p:nvPr/>
        </p:nvSpPr>
        <p:spPr>
          <a:xfrm>
            <a:off x="4558006" y="2429243"/>
            <a:ext cx="1457088" cy="1077218"/>
          </a:xfrm>
          <a:prstGeom prst="rect">
            <a:avLst/>
          </a:prstGeom>
          <a:noFill/>
        </p:spPr>
        <p:txBody>
          <a:bodyPr wrap="square" rtlCol="0">
            <a:spAutoFit/>
          </a:bodyPr>
          <a:lstStyle/>
          <a:p>
            <a:r>
              <a:rPr lang="en-US" sz="4400" b="1" dirty="0" smtClean="0">
                <a:solidFill>
                  <a:schemeClr val="tx1">
                    <a:lumMod val="65000"/>
                    <a:lumOff val="35000"/>
                  </a:schemeClr>
                </a:solidFill>
                <a:latin typeface="Maven Pro Light 200" pitchFamily="50" charset="0"/>
              </a:rPr>
              <a:t>34</a:t>
            </a:r>
            <a:r>
              <a:rPr lang="en-US" sz="3600" b="1" dirty="0" smtClean="0">
                <a:solidFill>
                  <a:schemeClr val="tx1">
                    <a:lumMod val="85000"/>
                    <a:lumOff val="15000"/>
                  </a:schemeClr>
                </a:solidFill>
              </a:rPr>
              <a:t/>
            </a:r>
            <a:br>
              <a:rPr lang="en-US" sz="3600" b="1" dirty="0" smtClean="0">
                <a:solidFill>
                  <a:schemeClr val="tx1">
                    <a:lumMod val="85000"/>
                    <a:lumOff val="15000"/>
                  </a:schemeClr>
                </a:solidFill>
              </a:rPr>
            </a:br>
            <a:endParaRPr lang="en-US" sz="2000" dirty="0">
              <a:solidFill>
                <a:schemeClr val="tx1">
                  <a:lumMod val="85000"/>
                  <a:lumOff val="15000"/>
                </a:schemeClr>
              </a:solidFill>
            </a:endParaRPr>
          </a:p>
        </p:txBody>
      </p:sp>
      <p:sp>
        <p:nvSpPr>
          <p:cNvPr id="10" name="Rectangle 9"/>
          <p:cNvSpPr/>
          <p:nvPr/>
        </p:nvSpPr>
        <p:spPr>
          <a:xfrm>
            <a:off x="3594165" y="6238259"/>
            <a:ext cx="4854409" cy="307777"/>
          </a:xfrm>
          <a:prstGeom prst="rect">
            <a:avLst/>
          </a:prstGeom>
        </p:spPr>
        <p:txBody>
          <a:bodyPr wrap="square">
            <a:spAutoFit/>
          </a:bodyPr>
          <a:lstStyle/>
          <a:p>
            <a:r>
              <a:rPr lang="en-US" sz="1400" dirty="0">
                <a:solidFill>
                  <a:schemeClr val="bg1">
                    <a:lumMod val="50000"/>
                  </a:schemeClr>
                </a:solidFill>
              </a:rPr>
              <a:t>B</a:t>
            </a:r>
            <a:r>
              <a:rPr lang="en-US" sz="1400" dirty="0" smtClean="0">
                <a:solidFill>
                  <a:schemeClr val="bg1">
                    <a:lumMod val="50000"/>
                  </a:schemeClr>
                </a:solidFill>
              </a:rPr>
              <a:t>oost </a:t>
            </a:r>
            <a:r>
              <a:rPr lang="en-US" sz="1400" dirty="0">
                <a:solidFill>
                  <a:schemeClr val="bg1">
                    <a:lumMod val="50000"/>
                  </a:schemeClr>
                </a:solidFill>
              </a:rPr>
              <a:t>your </a:t>
            </a:r>
            <a:r>
              <a:rPr lang="en-US" sz="1400" dirty="0" smtClean="0">
                <a:solidFill>
                  <a:schemeClr val="bg1">
                    <a:lumMod val="50000"/>
                  </a:schemeClr>
                </a:solidFill>
              </a:rPr>
              <a:t>Athlete IQ score and</a:t>
            </a:r>
            <a:r>
              <a:rPr lang="en-US" sz="1400" dirty="0">
                <a:solidFill>
                  <a:schemeClr val="bg1">
                    <a:lumMod val="50000"/>
                  </a:schemeClr>
                </a:solidFill>
              </a:rPr>
              <a:t> </a:t>
            </a:r>
            <a:r>
              <a:rPr lang="en-US" sz="1400" dirty="0" smtClean="0">
                <a:solidFill>
                  <a:schemeClr val="bg1">
                    <a:lumMod val="50000"/>
                  </a:schemeClr>
                </a:solidFill>
              </a:rPr>
              <a:t>qualify </a:t>
            </a:r>
            <a:r>
              <a:rPr lang="en-US" sz="1400" dirty="0">
                <a:solidFill>
                  <a:schemeClr val="bg1">
                    <a:lumMod val="50000"/>
                  </a:schemeClr>
                </a:solidFill>
              </a:rPr>
              <a:t>for programs!</a:t>
            </a:r>
          </a:p>
        </p:txBody>
      </p:sp>
      <p:sp>
        <p:nvSpPr>
          <p:cNvPr id="114" name="TextBox 113"/>
          <p:cNvSpPr txBox="1"/>
          <p:nvPr/>
        </p:nvSpPr>
        <p:spPr>
          <a:xfrm>
            <a:off x="4857841" y="5079606"/>
            <a:ext cx="1347437" cy="738664"/>
          </a:xfrm>
          <a:prstGeom prst="rect">
            <a:avLst/>
          </a:prstGeom>
          <a:noFill/>
        </p:spPr>
        <p:txBody>
          <a:bodyPr wrap="square" rtlCol="0">
            <a:spAutoFit/>
          </a:bodyPr>
          <a:lstStyle/>
          <a:p>
            <a:pPr algn="ctr"/>
            <a:r>
              <a:rPr lang="en-US" sz="1500" dirty="0" smtClean="0"/>
              <a:t>Athlete IQ Contributor</a:t>
            </a:r>
            <a:br>
              <a:rPr lang="en-US" sz="1500" dirty="0" smtClean="0"/>
            </a:br>
            <a:r>
              <a:rPr lang="en-US" sz="1050" dirty="0" smtClean="0">
                <a:solidFill>
                  <a:schemeClr val="accent3">
                    <a:lumMod val="50000"/>
                  </a:schemeClr>
                </a:solidFill>
              </a:rPr>
              <a:t>&gt; 150 IQ Points</a:t>
            </a:r>
          </a:p>
        </p:txBody>
      </p:sp>
      <p:sp>
        <p:nvSpPr>
          <p:cNvPr id="115" name="TextBox 114"/>
          <p:cNvSpPr txBox="1"/>
          <p:nvPr/>
        </p:nvSpPr>
        <p:spPr>
          <a:xfrm>
            <a:off x="6023286" y="5079606"/>
            <a:ext cx="1347437" cy="738664"/>
          </a:xfrm>
          <a:prstGeom prst="rect">
            <a:avLst/>
          </a:prstGeom>
          <a:noFill/>
        </p:spPr>
        <p:txBody>
          <a:bodyPr wrap="square" rtlCol="0">
            <a:spAutoFit/>
          </a:bodyPr>
          <a:lstStyle/>
          <a:p>
            <a:pPr algn="ctr"/>
            <a:r>
              <a:rPr lang="en-US" sz="1500" dirty="0" smtClean="0"/>
              <a:t>Athlete IQ Expert</a:t>
            </a:r>
            <a:br>
              <a:rPr lang="en-US" sz="1500" dirty="0" smtClean="0"/>
            </a:br>
            <a:r>
              <a:rPr lang="en-US" sz="1050" dirty="0" smtClean="0">
                <a:solidFill>
                  <a:schemeClr val="accent3">
                    <a:lumMod val="50000"/>
                  </a:schemeClr>
                </a:solidFill>
              </a:rPr>
              <a:t>&gt;500 IQ Points</a:t>
            </a:r>
          </a:p>
        </p:txBody>
      </p:sp>
      <p:sp>
        <p:nvSpPr>
          <p:cNvPr id="117" name="TextBox 116"/>
          <p:cNvSpPr txBox="1"/>
          <p:nvPr/>
        </p:nvSpPr>
        <p:spPr>
          <a:xfrm>
            <a:off x="7188732" y="5079606"/>
            <a:ext cx="1347437" cy="738664"/>
          </a:xfrm>
          <a:prstGeom prst="rect">
            <a:avLst/>
          </a:prstGeom>
          <a:noFill/>
        </p:spPr>
        <p:txBody>
          <a:bodyPr wrap="square" rtlCol="0">
            <a:spAutoFit/>
          </a:bodyPr>
          <a:lstStyle/>
          <a:p>
            <a:pPr algn="ctr"/>
            <a:r>
              <a:rPr lang="en-US" sz="1500" dirty="0" smtClean="0"/>
              <a:t>Athlete IQ </a:t>
            </a:r>
            <a:br>
              <a:rPr lang="en-US" sz="1500" dirty="0" smtClean="0"/>
            </a:br>
            <a:r>
              <a:rPr lang="en-US" sz="1500" dirty="0" smtClean="0"/>
              <a:t>Genius</a:t>
            </a:r>
            <a:br>
              <a:rPr lang="en-US" sz="1500" dirty="0" smtClean="0"/>
            </a:br>
            <a:r>
              <a:rPr lang="en-US" sz="1050" dirty="0">
                <a:solidFill>
                  <a:schemeClr val="accent3">
                    <a:lumMod val="50000"/>
                  </a:schemeClr>
                </a:solidFill>
              </a:rPr>
              <a:t>&gt;</a:t>
            </a:r>
            <a:r>
              <a:rPr lang="en-US" sz="1050" dirty="0" smtClean="0">
                <a:solidFill>
                  <a:schemeClr val="accent3">
                    <a:lumMod val="50000"/>
                  </a:schemeClr>
                </a:solidFill>
              </a:rPr>
              <a:t>1000 </a:t>
            </a:r>
            <a:r>
              <a:rPr lang="en-US" sz="1050" dirty="0">
                <a:solidFill>
                  <a:schemeClr val="accent3">
                    <a:lumMod val="50000"/>
                  </a:schemeClr>
                </a:solidFill>
              </a:rPr>
              <a:t>IQ Points</a:t>
            </a:r>
            <a:endParaRPr lang="en-US" sz="1050" dirty="0" smtClean="0">
              <a:solidFill>
                <a:schemeClr val="accent3">
                  <a:lumMod val="50000"/>
                </a:schemeClr>
              </a:solidFill>
            </a:endParaRPr>
          </a:p>
        </p:txBody>
      </p:sp>
      <p:grpSp>
        <p:nvGrpSpPr>
          <p:cNvPr id="70" name="Group 69"/>
          <p:cNvGrpSpPr/>
          <p:nvPr/>
        </p:nvGrpSpPr>
        <p:grpSpPr>
          <a:xfrm>
            <a:off x="9982200" y="9709021"/>
            <a:ext cx="3595320" cy="792481"/>
            <a:chOff x="4061314" y="4876800"/>
            <a:chExt cx="3595320" cy="792481"/>
          </a:xfrm>
        </p:grpSpPr>
        <p:sp>
          <p:nvSpPr>
            <p:cNvPr id="73" name="Oval 72"/>
            <p:cNvSpPr/>
            <p:nvPr/>
          </p:nvSpPr>
          <p:spPr>
            <a:xfrm>
              <a:off x="4061314" y="4876800"/>
              <a:ext cx="609600" cy="609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FontAwesome"/>
                </a:rPr>
                <a:t></a:t>
              </a:r>
              <a:endParaRPr lang="en-US" sz="2400" dirty="0"/>
            </a:p>
          </p:txBody>
        </p:sp>
        <p:sp>
          <p:nvSpPr>
            <p:cNvPr id="74" name="TextBox 73"/>
            <p:cNvSpPr txBox="1"/>
            <p:nvPr/>
          </p:nvSpPr>
          <p:spPr>
            <a:xfrm>
              <a:off x="4732469" y="4884451"/>
              <a:ext cx="2924165" cy="784830"/>
            </a:xfrm>
            <a:prstGeom prst="rect">
              <a:avLst/>
            </a:prstGeom>
            <a:noFill/>
          </p:spPr>
          <p:txBody>
            <a:bodyPr wrap="square" rtlCol="0">
              <a:spAutoFit/>
            </a:bodyPr>
            <a:lstStyle/>
            <a:p>
              <a:r>
                <a:rPr lang="en-US" sz="1500" b="1" dirty="0" smtClean="0">
                  <a:solidFill>
                    <a:schemeClr val="accent2">
                      <a:lumMod val="75000"/>
                    </a:schemeClr>
                  </a:solidFill>
                </a:rPr>
                <a:t>3 Points</a:t>
              </a:r>
              <a:r>
                <a:rPr lang="en-US" sz="1500" b="1" dirty="0">
                  <a:solidFill>
                    <a:schemeClr val="accent2">
                      <a:lumMod val="75000"/>
                    </a:schemeClr>
                  </a:solidFill>
                </a:rPr>
                <a:t/>
              </a:r>
              <a:br>
                <a:rPr lang="en-US" sz="1500" b="1" dirty="0">
                  <a:solidFill>
                    <a:schemeClr val="accent2">
                      <a:lumMod val="75000"/>
                    </a:schemeClr>
                  </a:solidFill>
                </a:rPr>
              </a:br>
              <a:r>
                <a:rPr lang="en-US" sz="1500" dirty="0" smtClean="0"/>
                <a:t>Sharing Recommendations on Twitter and Facebook</a:t>
              </a:r>
              <a:endParaRPr lang="en-US" sz="1500" dirty="0" smtClean="0">
                <a:solidFill>
                  <a:schemeClr val="bg1">
                    <a:lumMod val="50000"/>
                  </a:schemeClr>
                </a:solidFill>
              </a:endParaRPr>
            </a:p>
          </p:txBody>
        </p:sp>
      </p:grpSp>
      <p:sp>
        <p:nvSpPr>
          <p:cNvPr id="96" name="TextBox 95"/>
          <p:cNvSpPr txBox="1"/>
          <p:nvPr/>
        </p:nvSpPr>
        <p:spPr>
          <a:xfrm>
            <a:off x="596903" y="7457321"/>
            <a:ext cx="2807095" cy="369332"/>
          </a:xfrm>
          <a:prstGeom prst="rect">
            <a:avLst/>
          </a:prstGeom>
          <a:noFill/>
        </p:spPr>
        <p:txBody>
          <a:bodyPr wrap="square" rtlCol="0">
            <a:spAutoFit/>
          </a:bodyPr>
          <a:lstStyle/>
          <a:p>
            <a:r>
              <a:rPr lang="en-US" dirty="0" smtClean="0"/>
              <a:t>BRAND </a:t>
            </a:r>
            <a:r>
              <a:rPr lang="en-US" b="1" dirty="0" smtClean="0"/>
              <a:t>PROGRAMS</a:t>
            </a:r>
            <a:endParaRPr lang="en-US" sz="1200" dirty="0" smtClean="0">
              <a:solidFill>
                <a:schemeClr val="bg1">
                  <a:lumMod val="50000"/>
                </a:schemeClr>
              </a:solidFill>
            </a:endParaRPr>
          </a:p>
        </p:txBody>
      </p:sp>
      <p:sp>
        <p:nvSpPr>
          <p:cNvPr id="97" name="Rectangle 96"/>
          <p:cNvSpPr/>
          <p:nvPr/>
        </p:nvSpPr>
        <p:spPr>
          <a:xfrm>
            <a:off x="-3048000" y="6622769"/>
            <a:ext cx="2707234" cy="738664"/>
          </a:xfrm>
          <a:prstGeom prst="rect">
            <a:avLst/>
          </a:prstGeom>
        </p:spPr>
        <p:txBody>
          <a:bodyPr wrap="square">
            <a:spAutoFit/>
          </a:bodyPr>
          <a:lstStyle/>
          <a:p>
            <a:r>
              <a:rPr lang="en-US" sz="1400" dirty="0" smtClean="0">
                <a:solidFill>
                  <a:schemeClr val="bg1">
                    <a:lumMod val="50000"/>
                  </a:schemeClr>
                </a:solidFill>
              </a:rPr>
              <a:t>Increase your Athlete IQ Score and you’ll soon be eligible for programs.</a:t>
            </a:r>
            <a:endParaRPr lang="en-US" sz="1400" dirty="0">
              <a:solidFill>
                <a:schemeClr val="bg1">
                  <a:lumMod val="50000"/>
                </a:schemeClr>
              </a:solidFill>
            </a:endParaRPr>
          </a:p>
        </p:txBody>
      </p:sp>
      <p:sp>
        <p:nvSpPr>
          <p:cNvPr id="99" name="TextBox 98"/>
          <p:cNvSpPr txBox="1"/>
          <p:nvPr/>
        </p:nvSpPr>
        <p:spPr>
          <a:xfrm>
            <a:off x="643127" y="7917470"/>
            <a:ext cx="2710423" cy="569387"/>
          </a:xfrm>
          <a:prstGeom prst="rect">
            <a:avLst/>
          </a:prstGeom>
          <a:noFill/>
        </p:spPr>
        <p:txBody>
          <a:bodyPr wrap="square" rtlCol="0">
            <a:spAutoFit/>
          </a:bodyPr>
          <a:lstStyle/>
          <a:p>
            <a:r>
              <a:rPr lang="en-US" sz="1600" dirty="0" smtClean="0">
                <a:solidFill>
                  <a:schemeClr val="accent3">
                    <a:lumMod val="75000"/>
                  </a:schemeClr>
                </a:solidFill>
              </a:rPr>
              <a:t>15 Open Programs</a:t>
            </a:r>
          </a:p>
          <a:p>
            <a:endParaRPr lang="en-US" sz="1500" dirty="0" smtClean="0">
              <a:solidFill>
                <a:schemeClr val="bg1">
                  <a:lumMod val="50000"/>
                </a:schemeClr>
              </a:solidFill>
            </a:endParaRPr>
          </a:p>
        </p:txBody>
      </p:sp>
      <p:grpSp>
        <p:nvGrpSpPr>
          <p:cNvPr id="101" name="Group 100"/>
          <p:cNvGrpSpPr/>
          <p:nvPr/>
        </p:nvGrpSpPr>
        <p:grpSpPr>
          <a:xfrm>
            <a:off x="3784507" y="6732840"/>
            <a:ext cx="1833595" cy="1690736"/>
            <a:chOff x="1458729" y="6477000"/>
            <a:chExt cx="1833595" cy="1690736"/>
          </a:xfrm>
        </p:grpSpPr>
        <p:sp>
          <p:nvSpPr>
            <p:cNvPr id="102" name="Oval 101"/>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FontAwesome"/>
                </a:rPr>
                <a:t></a:t>
              </a:r>
              <a:endParaRPr lang="en-US" sz="4400" dirty="0"/>
            </a:p>
          </p:txBody>
        </p:sp>
        <p:sp>
          <p:nvSpPr>
            <p:cNvPr id="103" name="TextBox 102"/>
            <p:cNvSpPr txBox="1"/>
            <p:nvPr/>
          </p:nvSpPr>
          <p:spPr>
            <a:xfrm>
              <a:off x="1458729" y="7567572"/>
              <a:ext cx="1833595" cy="600164"/>
            </a:xfrm>
            <a:prstGeom prst="rect">
              <a:avLst/>
            </a:prstGeom>
            <a:noFill/>
          </p:spPr>
          <p:txBody>
            <a:bodyPr wrap="square" rtlCol="0">
              <a:spAutoFit/>
            </a:bodyPr>
            <a:lstStyle/>
            <a:p>
              <a:pPr algn="ctr"/>
              <a:r>
                <a:rPr lang="en-US" sz="1100" dirty="0" smtClean="0">
                  <a:solidFill>
                    <a:schemeClr val="tx1">
                      <a:lumMod val="65000"/>
                      <a:lumOff val="35000"/>
                    </a:schemeClr>
                  </a:solidFill>
                </a:rPr>
                <a:t>Rating Recommendations </a:t>
              </a:r>
              <a:br>
                <a:rPr lang="en-US" sz="1100" dirty="0" smtClean="0">
                  <a:solidFill>
                    <a:schemeClr val="tx1">
                      <a:lumMod val="65000"/>
                      <a:lumOff val="35000"/>
                    </a:schemeClr>
                  </a:solidFill>
                </a:rPr>
              </a:br>
              <a:r>
                <a:rPr lang="en-US" sz="1100" dirty="0" smtClean="0">
                  <a:solidFill>
                    <a:schemeClr val="tx1">
                      <a:lumMod val="65000"/>
                      <a:lumOff val="35000"/>
                    </a:schemeClr>
                  </a:solidFill>
                </a:rPr>
                <a:t>as Helpful</a:t>
              </a:r>
              <a:br>
                <a:rPr lang="en-US" sz="1100" dirty="0" smtClean="0">
                  <a:solidFill>
                    <a:schemeClr val="tx1">
                      <a:lumMod val="65000"/>
                      <a:lumOff val="35000"/>
                    </a:schemeClr>
                  </a:solidFill>
                </a:rPr>
              </a:br>
              <a:r>
                <a:rPr lang="en-US" sz="1100" u="sng" dirty="0" smtClean="0">
                  <a:solidFill>
                    <a:schemeClr val="accent3">
                      <a:lumMod val="75000"/>
                    </a:schemeClr>
                  </a:solidFill>
                </a:rPr>
                <a:t>Search and Rate &gt;&gt;</a:t>
              </a:r>
            </a:p>
          </p:txBody>
        </p:sp>
        <p:sp>
          <p:nvSpPr>
            <p:cNvPr id="104" name="Oval 103"/>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05" name="TextBox 104"/>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10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06" name="TextBox 105"/>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122" name="Group 121"/>
          <p:cNvGrpSpPr/>
          <p:nvPr/>
        </p:nvGrpSpPr>
        <p:grpSpPr>
          <a:xfrm>
            <a:off x="3916453" y="10439400"/>
            <a:ext cx="1701649" cy="1860013"/>
            <a:chOff x="1590675" y="6477000"/>
            <a:chExt cx="1701649" cy="1860013"/>
          </a:xfrm>
        </p:grpSpPr>
        <p:sp>
          <p:nvSpPr>
            <p:cNvPr id="123" name="Oval 122"/>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latin typeface="FontAwesome"/>
                </a:rPr>
                <a:t></a:t>
              </a:r>
            </a:p>
          </p:txBody>
        </p:sp>
        <p:sp>
          <p:nvSpPr>
            <p:cNvPr id="124" name="TextBox 123"/>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Completing</a:t>
              </a:r>
              <a:br>
                <a:rPr lang="en-US" sz="1100" dirty="0" smtClean="0">
                  <a:solidFill>
                    <a:schemeClr val="tx1">
                      <a:lumMod val="65000"/>
                      <a:lumOff val="35000"/>
                    </a:schemeClr>
                  </a:solidFill>
                </a:rPr>
              </a:br>
              <a:r>
                <a:rPr lang="en-US" sz="1100" dirty="0" smtClean="0">
                  <a:solidFill>
                    <a:schemeClr val="tx1">
                      <a:lumMod val="65000"/>
                      <a:lumOff val="35000"/>
                    </a:schemeClr>
                  </a:solidFill>
                </a:rPr>
                <a:t>Your Profile</a:t>
              </a:r>
              <a:br>
                <a:rPr lang="en-US" sz="1100" dirty="0" smtClean="0">
                  <a:solidFill>
                    <a:schemeClr val="tx1">
                      <a:lumMod val="65000"/>
                      <a:lumOff val="35000"/>
                    </a:schemeClr>
                  </a:solidFill>
                </a:rPr>
              </a:br>
              <a:r>
                <a:rPr lang="en-US" sz="1100" u="sng" dirty="0" smtClean="0">
                  <a:solidFill>
                    <a:schemeClr val="accent3">
                      <a:lumMod val="75000"/>
                    </a:schemeClr>
                  </a:solidFill>
                </a:rPr>
                <a:t>View Profile &gt;&gt;</a:t>
              </a:r>
              <a:endParaRPr lang="en-US" sz="1100" u="sng" dirty="0">
                <a:solidFill>
                  <a:schemeClr val="accent3">
                    <a:lumMod val="75000"/>
                  </a:schemeClr>
                </a:solidFill>
              </a:endParaRPr>
            </a:p>
            <a:p>
              <a:pPr algn="ctr"/>
              <a:endParaRPr lang="en-US" sz="1100" dirty="0">
                <a:solidFill>
                  <a:schemeClr val="tx1">
                    <a:lumMod val="65000"/>
                    <a:lumOff val="35000"/>
                  </a:schemeClr>
                </a:solidFill>
              </a:endParaRPr>
            </a:p>
          </p:txBody>
        </p:sp>
        <p:sp>
          <p:nvSpPr>
            <p:cNvPr id="125" name="Oval 124"/>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26" name="TextBox 125"/>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50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27" name="TextBox 126"/>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128" name="Group 127"/>
          <p:cNvGrpSpPr/>
          <p:nvPr/>
        </p:nvGrpSpPr>
        <p:grpSpPr>
          <a:xfrm>
            <a:off x="3916453" y="8590826"/>
            <a:ext cx="1701649" cy="1860013"/>
            <a:chOff x="1590675" y="6477000"/>
            <a:chExt cx="1701649" cy="1860013"/>
          </a:xfrm>
        </p:grpSpPr>
        <p:sp>
          <p:nvSpPr>
            <p:cNvPr id="129" name="Oval 128"/>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latin typeface="FontAwesome"/>
                </a:rPr>
                <a:t></a:t>
              </a:r>
            </a:p>
          </p:txBody>
        </p:sp>
        <p:sp>
          <p:nvSpPr>
            <p:cNvPr id="130" name="TextBox 129"/>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Writing a </a:t>
              </a:r>
              <a:br>
                <a:rPr lang="en-US" sz="1100" dirty="0" smtClean="0">
                  <a:solidFill>
                    <a:schemeClr val="tx1">
                      <a:lumMod val="65000"/>
                      <a:lumOff val="35000"/>
                    </a:schemeClr>
                  </a:solidFill>
                </a:rPr>
              </a:br>
              <a:r>
                <a:rPr lang="en-US" sz="1100" dirty="0" smtClean="0">
                  <a:solidFill>
                    <a:schemeClr val="tx1">
                      <a:lumMod val="65000"/>
                      <a:lumOff val="35000"/>
                    </a:schemeClr>
                  </a:solidFill>
                </a:rPr>
                <a:t>Product Review</a:t>
              </a:r>
              <a:br>
                <a:rPr lang="en-US" sz="1100" dirty="0" smtClean="0">
                  <a:solidFill>
                    <a:schemeClr val="tx1">
                      <a:lumMod val="65000"/>
                      <a:lumOff val="35000"/>
                    </a:schemeClr>
                  </a:solidFill>
                </a:rPr>
              </a:br>
              <a:r>
                <a:rPr lang="en-US" sz="1100" u="sng" dirty="0" smtClean="0">
                  <a:solidFill>
                    <a:schemeClr val="accent3">
                      <a:lumMod val="75000"/>
                    </a:schemeClr>
                  </a:solidFill>
                </a:rPr>
                <a:t>Search Products &gt;&gt;</a:t>
              </a:r>
              <a:endParaRPr lang="en-US" sz="1100" u="sng" dirty="0">
                <a:solidFill>
                  <a:schemeClr val="accent3">
                    <a:lumMod val="75000"/>
                  </a:schemeClr>
                </a:solidFill>
              </a:endParaRPr>
            </a:p>
            <a:p>
              <a:pPr algn="ctr"/>
              <a:endParaRPr lang="en-US" sz="1100" dirty="0" smtClean="0">
                <a:solidFill>
                  <a:schemeClr val="tx1">
                    <a:lumMod val="65000"/>
                    <a:lumOff val="35000"/>
                  </a:schemeClr>
                </a:solidFill>
              </a:endParaRPr>
            </a:p>
          </p:txBody>
        </p:sp>
        <p:sp>
          <p:nvSpPr>
            <p:cNvPr id="131" name="Oval 130"/>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2" name="TextBox 131"/>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50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33" name="TextBox 132"/>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134" name="Group 133"/>
          <p:cNvGrpSpPr/>
          <p:nvPr/>
        </p:nvGrpSpPr>
        <p:grpSpPr>
          <a:xfrm>
            <a:off x="5902416" y="8534400"/>
            <a:ext cx="1701649" cy="1860013"/>
            <a:chOff x="1590675" y="6477000"/>
            <a:chExt cx="1701649" cy="1860013"/>
          </a:xfrm>
        </p:grpSpPr>
        <p:sp>
          <p:nvSpPr>
            <p:cNvPr id="135" name="Oval 134"/>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latin typeface="FontAwesome"/>
                </a:rPr>
                <a:t></a:t>
              </a:r>
            </a:p>
          </p:txBody>
        </p:sp>
        <p:sp>
          <p:nvSpPr>
            <p:cNvPr id="136" name="TextBox 135"/>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Social Share of  Recommendations</a:t>
              </a:r>
              <a:br>
                <a:rPr lang="en-US" sz="1100" dirty="0" smtClean="0">
                  <a:solidFill>
                    <a:schemeClr val="tx1">
                      <a:lumMod val="65000"/>
                      <a:lumOff val="35000"/>
                    </a:schemeClr>
                  </a:solidFill>
                </a:rPr>
              </a:br>
              <a:r>
                <a:rPr lang="en-US" sz="1100" u="sng" dirty="0">
                  <a:solidFill>
                    <a:schemeClr val="accent3">
                      <a:lumMod val="75000"/>
                    </a:schemeClr>
                  </a:solidFill>
                </a:rPr>
                <a:t>Search and </a:t>
              </a:r>
              <a:r>
                <a:rPr lang="en-US" sz="1100" u="sng" dirty="0" smtClean="0">
                  <a:solidFill>
                    <a:schemeClr val="accent3">
                      <a:lumMod val="75000"/>
                    </a:schemeClr>
                  </a:solidFill>
                </a:rPr>
                <a:t>Share &gt;&gt;</a:t>
              </a:r>
              <a:endParaRPr lang="en-US" sz="1100" u="sng" dirty="0">
                <a:solidFill>
                  <a:schemeClr val="accent3">
                    <a:lumMod val="75000"/>
                  </a:schemeClr>
                </a:solidFill>
              </a:endParaRPr>
            </a:p>
            <a:p>
              <a:pPr algn="ctr"/>
              <a:endParaRPr lang="en-US" sz="1100" dirty="0">
                <a:solidFill>
                  <a:schemeClr val="tx1">
                    <a:lumMod val="65000"/>
                    <a:lumOff val="35000"/>
                  </a:schemeClr>
                </a:solidFill>
              </a:endParaRPr>
            </a:p>
          </p:txBody>
        </p:sp>
        <p:sp>
          <p:nvSpPr>
            <p:cNvPr id="137" name="Oval 136"/>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8" name="TextBox 137"/>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30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39" name="TextBox 138"/>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140" name="Group 139"/>
          <p:cNvGrpSpPr/>
          <p:nvPr/>
        </p:nvGrpSpPr>
        <p:grpSpPr>
          <a:xfrm>
            <a:off x="5902416" y="10495825"/>
            <a:ext cx="1701649" cy="1860013"/>
            <a:chOff x="1590675" y="6477000"/>
            <a:chExt cx="1701649" cy="1860013"/>
          </a:xfrm>
        </p:grpSpPr>
        <p:sp>
          <p:nvSpPr>
            <p:cNvPr id="141" name="Oval 140"/>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latin typeface="FontAwesome"/>
                </a:rPr>
                <a:t></a:t>
              </a:r>
              <a:endParaRPr lang="en-US" sz="4400" dirty="0">
                <a:latin typeface="FontAwesome"/>
              </a:endParaRPr>
            </a:p>
          </p:txBody>
        </p:sp>
        <p:sp>
          <p:nvSpPr>
            <p:cNvPr id="142" name="TextBox 141"/>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Tagging a Product  </a:t>
              </a:r>
              <a:br>
                <a:rPr lang="en-US" sz="1100" dirty="0" smtClean="0">
                  <a:solidFill>
                    <a:schemeClr val="tx1">
                      <a:lumMod val="65000"/>
                      <a:lumOff val="35000"/>
                    </a:schemeClr>
                  </a:solidFill>
                </a:rPr>
              </a:br>
              <a:r>
                <a:rPr lang="en-US" sz="1100" dirty="0" smtClean="0">
                  <a:solidFill>
                    <a:schemeClr val="tx1">
                      <a:lumMod val="65000"/>
                      <a:lumOff val="35000"/>
                    </a:schemeClr>
                  </a:solidFill>
                </a:rPr>
                <a:t>You Use</a:t>
              </a:r>
              <a:br>
                <a:rPr lang="en-US" sz="1100" dirty="0" smtClean="0">
                  <a:solidFill>
                    <a:schemeClr val="tx1">
                      <a:lumMod val="65000"/>
                      <a:lumOff val="35000"/>
                    </a:schemeClr>
                  </a:solidFill>
                </a:rPr>
              </a:br>
              <a:r>
                <a:rPr lang="en-US" sz="1100" u="sng" dirty="0" smtClean="0">
                  <a:solidFill>
                    <a:schemeClr val="accent3">
                      <a:lumMod val="75000"/>
                    </a:schemeClr>
                  </a:solidFill>
                </a:rPr>
                <a:t>Search Products &gt;&gt;</a:t>
              </a:r>
              <a:endParaRPr lang="en-US" sz="1100" u="sng" dirty="0">
                <a:solidFill>
                  <a:schemeClr val="accent3">
                    <a:lumMod val="75000"/>
                  </a:schemeClr>
                </a:solidFill>
              </a:endParaRPr>
            </a:p>
            <a:p>
              <a:pPr algn="ctr"/>
              <a:endParaRPr lang="en-US" sz="1100" dirty="0">
                <a:solidFill>
                  <a:schemeClr val="tx1">
                    <a:lumMod val="65000"/>
                    <a:lumOff val="35000"/>
                  </a:schemeClr>
                </a:solidFill>
              </a:endParaRPr>
            </a:p>
          </p:txBody>
        </p:sp>
        <p:sp>
          <p:nvSpPr>
            <p:cNvPr id="143" name="Oval 142"/>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4" name="TextBox 143"/>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15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45" name="TextBox 144"/>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146" name="Group 145"/>
          <p:cNvGrpSpPr/>
          <p:nvPr/>
        </p:nvGrpSpPr>
        <p:grpSpPr>
          <a:xfrm>
            <a:off x="3961084" y="12344400"/>
            <a:ext cx="1701649" cy="1860013"/>
            <a:chOff x="1590675" y="6477000"/>
            <a:chExt cx="1701649" cy="1860013"/>
          </a:xfrm>
        </p:grpSpPr>
        <p:sp>
          <p:nvSpPr>
            <p:cNvPr id="147" name="Oval 146"/>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a:latin typeface="FontAwesome"/>
                </a:rPr>
                <a:t></a:t>
              </a:r>
            </a:p>
          </p:txBody>
        </p:sp>
        <p:sp>
          <p:nvSpPr>
            <p:cNvPr id="148" name="TextBox 147"/>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Sharing Athlete IQ Link with Friend</a:t>
              </a:r>
              <a:br>
                <a:rPr lang="en-US" sz="1100" dirty="0" smtClean="0">
                  <a:solidFill>
                    <a:schemeClr val="tx1">
                      <a:lumMod val="65000"/>
                      <a:lumOff val="35000"/>
                    </a:schemeClr>
                  </a:solidFill>
                </a:rPr>
              </a:br>
              <a:r>
                <a:rPr lang="en-US" sz="1100" u="sng" dirty="0" smtClean="0">
                  <a:solidFill>
                    <a:schemeClr val="accent3">
                      <a:lumMod val="75000"/>
                    </a:schemeClr>
                  </a:solidFill>
                </a:rPr>
                <a:t>Share Now &gt;&gt;</a:t>
              </a:r>
              <a:endParaRPr lang="en-US" sz="1100" u="sng" dirty="0">
                <a:solidFill>
                  <a:schemeClr val="accent3">
                    <a:lumMod val="75000"/>
                  </a:schemeClr>
                </a:solidFill>
              </a:endParaRPr>
            </a:p>
            <a:p>
              <a:pPr algn="ctr"/>
              <a:endParaRPr lang="en-US" sz="1100" dirty="0" smtClean="0">
                <a:solidFill>
                  <a:schemeClr val="tx1">
                    <a:lumMod val="65000"/>
                    <a:lumOff val="35000"/>
                  </a:schemeClr>
                </a:solidFill>
              </a:endParaRPr>
            </a:p>
          </p:txBody>
        </p:sp>
        <p:sp>
          <p:nvSpPr>
            <p:cNvPr id="149" name="Oval 148"/>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50" name="TextBox 149"/>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10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51" name="TextBox 150"/>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grpSp>
        <p:nvGrpSpPr>
          <p:cNvPr id="6" name="Group 5"/>
          <p:cNvGrpSpPr/>
          <p:nvPr/>
        </p:nvGrpSpPr>
        <p:grpSpPr>
          <a:xfrm>
            <a:off x="5902416" y="6732840"/>
            <a:ext cx="1701649" cy="1860013"/>
            <a:chOff x="5902416" y="6634358"/>
            <a:chExt cx="1701649" cy="1860013"/>
          </a:xfrm>
        </p:grpSpPr>
        <p:grpSp>
          <p:nvGrpSpPr>
            <p:cNvPr id="108" name="Group 107"/>
            <p:cNvGrpSpPr/>
            <p:nvPr/>
          </p:nvGrpSpPr>
          <p:grpSpPr>
            <a:xfrm>
              <a:off x="5902416" y="6634358"/>
              <a:ext cx="1701649" cy="1860013"/>
              <a:chOff x="1590675" y="6477000"/>
              <a:chExt cx="1701649" cy="1860013"/>
            </a:xfrm>
          </p:grpSpPr>
          <p:sp>
            <p:nvSpPr>
              <p:cNvPr id="113" name="Oval 112"/>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smtClean="0">
                    <a:latin typeface="FontAwesome"/>
                  </a:rPr>
                  <a:t>    </a:t>
                </a:r>
                <a:endParaRPr lang="en-US" sz="4400" dirty="0">
                  <a:latin typeface="FontAwesome"/>
                </a:endParaRPr>
              </a:p>
            </p:txBody>
          </p:sp>
          <p:sp>
            <p:nvSpPr>
              <p:cNvPr id="118" name="TextBox 117"/>
              <p:cNvSpPr txBox="1"/>
              <p:nvPr/>
            </p:nvSpPr>
            <p:spPr>
              <a:xfrm>
                <a:off x="1590675" y="7567572"/>
                <a:ext cx="1573717" cy="769441"/>
              </a:xfrm>
              <a:prstGeom prst="rect">
                <a:avLst/>
              </a:prstGeom>
              <a:noFill/>
            </p:spPr>
            <p:txBody>
              <a:bodyPr wrap="square" rtlCol="0">
                <a:spAutoFit/>
              </a:bodyPr>
              <a:lstStyle/>
              <a:p>
                <a:pPr algn="ctr"/>
                <a:r>
                  <a:rPr lang="en-US" sz="1100" dirty="0" smtClean="0">
                    <a:solidFill>
                      <a:schemeClr val="tx1">
                        <a:lumMod val="65000"/>
                        <a:lumOff val="35000"/>
                      </a:schemeClr>
                    </a:solidFill>
                  </a:rPr>
                  <a:t>Subscribing </a:t>
                </a:r>
                <a:r>
                  <a:rPr lang="en-US" sz="1100" dirty="0">
                    <a:solidFill>
                      <a:schemeClr val="tx1">
                        <a:lumMod val="65000"/>
                        <a:lumOff val="35000"/>
                      </a:schemeClr>
                    </a:solidFill>
                  </a:rPr>
                  <a:t>to </a:t>
                </a:r>
                <a:r>
                  <a:rPr lang="en-US" sz="1100" dirty="0" smtClean="0">
                    <a:solidFill>
                      <a:schemeClr val="tx1">
                        <a:lumMod val="65000"/>
                        <a:lumOff val="35000"/>
                      </a:schemeClr>
                    </a:solidFill>
                  </a:rPr>
                  <a:t/>
                </a:r>
                <a:br>
                  <a:rPr lang="en-US" sz="1100" dirty="0" smtClean="0">
                    <a:solidFill>
                      <a:schemeClr val="tx1">
                        <a:lumMod val="65000"/>
                        <a:lumOff val="35000"/>
                      </a:schemeClr>
                    </a:solidFill>
                  </a:rPr>
                </a:br>
                <a:r>
                  <a:rPr lang="en-US" sz="1100" dirty="0" smtClean="0">
                    <a:solidFill>
                      <a:schemeClr val="tx1">
                        <a:lumMod val="65000"/>
                        <a:lumOff val="35000"/>
                      </a:schemeClr>
                    </a:solidFill>
                  </a:rPr>
                  <a:t>Athletes (up to 10)</a:t>
                </a:r>
                <a:br>
                  <a:rPr lang="en-US" sz="1100" dirty="0" smtClean="0">
                    <a:solidFill>
                      <a:schemeClr val="tx1">
                        <a:lumMod val="65000"/>
                        <a:lumOff val="35000"/>
                      </a:schemeClr>
                    </a:solidFill>
                  </a:rPr>
                </a:br>
                <a:r>
                  <a:rPr lang="en-US" sz="1100" u="sng" dirty="0">
                    <a:solidFill>
                      <a:schemeClr val="accent3">
                        <a:lumMod val="75000"/>
                      </a:schemeClr>
                    </a:solidFill>
                  </a:rPr>
                  <a:t>Search A</a:t>
                </a:r>
                <a:r>
                  <a:rPr lang="en-US" sz="1100" u="sng" dirty="0" smtClean="0">
                    <a:solidFill>
                      <a:schemeClr val="accent3">
                        <a:lumMod val="75000"/>
                      </a:schemeClr>
                    </a:solidFill>
                  </a:rPr>
                  <a:t>thletes &gt;&gt;</a:t>
                </a:r>
                <a:endParaRPr lang="en-US" sz="1100" u="sng" dirty="0">
                  <a:solidFill>
                    <a:schemeClr val="accent3">
                      <a:lumMod val="75000"/>
                    </a:schemeClr>
                  </a:solidFill>
                </a:endParaRPr>
              </a:p>
              <a:p>
                <a:pPr algn="ctr"/>
                <a:endParaRPr lang="en-US" sz="1100" dirty="0" smtClean="0">
                  <a:solidFill>
                    <a:schemeClr val="tx1">
                      <a:lumMod val="65000"/>
                      <a:lumOff val="35000"/>
                    </a:schemeClr>
                  </a:solidFill>
                </a:endParaRPr>
              </a:p>
            </p:txBody>
          </p:sp>
          <p:sp>
            <p:nvSpPr>
              <p:cNvPr id="119" name="Oval 118"/>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20" name="TextBox 119"/>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20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21" name="TextBox 120"/>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sp>
          <p:nvSpPr>
            <p:cNvPr id="158" name="TextBox 157"/>
            <p:cNvSpPr txBox="1"/>
            <p:nvPr/>
          </p:nvSpPr>
          <p:spPr>
            <a:xfrm>
              <a:off x="6679607" y="6796762"/>
              <a:ext cx="524989" cy="400110"/>
            </a:xfrm>
            <a:prstGeom prst="rect">
              <a:avLst/>
            </a:prstGeom>
            <a:noFill/>
          </p:spPr>
          <p:txBody>
            <a:bodyPr wrap="square" rtlCol="0">
              <a:spAutoFit/>
            </a:bodyPr>
            <a:lstStyle/>
            <a:p>
              <a:r>
                <a:rPr lang="en-US" sz="2000" dirty="0" smtClean="0">
                  <a:solidFill>
                    <a:schemeClr val="bg1"/>
                  </a:solidFill>
                  <a:latin typeface="FontAwesome"/>
                </a:rPr>
                <a:t></a:t>
              </a:r>
              <a:endParaRPr lang="en-US" sz="2000" b="1" dirty="0" smtClean="0">
                <a:solidFill>
                  <a:schemeClr val="bg1"/>
                </a:solidFill>
              </a:endParaRPr>
            </a:p>
          </p:txBody>
        </p:sp>
      </p:grpSp>
      <p:grpSp>
        <p:nvGrpSpPr>
          <p:cNvPr id="11" name="Group 10"/>
          <p:cNvGrpSpPr/>
          <p:nvPr/>
        </p:nvGrpSpPr>
        <p:grpSpPr>
          <a:xfrm>
            <a:off x="5902416" y="12344400"/>
            <a:ext cx="1701649" cy="1521459"/>
            <a:chOff x="5902416" y="12116060"/>
            <a:chExt cx="1701649" cy="1521459"/>
          </a:xfrm>
        </p:grpSpPr>
        <p:grpSp>
          <p:nvGrpSpPr>
            <p:cNvPr id="152" name="Group 151"/>
            <p:cNvGrpSpPr/>
            <p:nvPr/>
          </p:nvGrpSpPr>
          <p:grpSpPr>
            <a:xfrm>
              <a:off x="5902416" y="12116060"/>
              <a:ext cx="1701649" cy="1521459"/>
              <a:chOff x="1590675" y="6477000"/>
              <a:chExt cx="1701649" cy="1521459"/>
            </a:xfrm>
          </p:grpSpPr>
          <p:sp>
            <p:nvSpPr>
              <p:cNvPr id="153" name="Oval 152"/>
              <p:cNvSpPr/>
              <p:nvPr/>
            </p:nvSpPr>
            <p:spPr>
              <a:xfrm>
                <a:off x="1872990" y="6477000"/>
                <a:ext cx="1005840" cy="1005840"/>
              </a:xfrm>
              <a:prstGeom prst="ellipse">
                <a:avLst/>
              </a:prstGeom>
              <a:solidFill>
                <a:srgbClr val="91AC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4400" dirty="0">
                    <a:latin typeface="FontAwesome"/>
                  </a:rPr>
                  <a:t></a:t>
                </a:r>
              </a:p>
            </p:txBody>
          </p:sp>
          <p:sp>
            <p:nvSpPr>
              <p:cNvPr id="154" name="TextBox 153"/>
              <p:cNvSpPr txBox="1"/>
              <p:nvPr/>
            </p:nvSpPr>
            <p:spPr>
              <a:xfrm>
                <a:off x="1590675" y="7567572"/>
                <a:ext cx="1573717" cy="430887"/>
              </a:xfrm>
              <a:prstGeom prst="rect">
                <a:avLst/>
              </a:prstGeom>
              <a:noFill/>
            </p:spPr>
            <p:txBody>
              <a:bodyPr wrap="square" rtlCol="0">
                <a:spAutoFit/>
              </a:bodyPr>
              <a:lstStyle/>
              <a:p>
                <a:pPr algn="ctr"/>
                <a:r>
                  <a:rPr lang="en-US" sz="1100" dirty="0" smtClean="0">
                    <a:solidFill>
                      <a:schemeClr val="tx1">
                        <a:lumMod val="65000"/>
                        <a:lumOff val="35000"/>
                      </a:schemeClr>
                    </a:solidFill>
                  </a:rPr>
                  <a:t>Your Friend Signs Up </a:t>
                </a:r>
                <a:br>
                  <a:rPr lang="en-US" sz="1100" dirty="0" smtClean="0">
                    <a:solidFill>
                      <a:schemeClr val="tx1">
                        <a:lumMod val="65000"/>
                        <a:lumOff val="35000"/>
                      </a:schemeClr>
                    </a:solidFill>
                  </a:rPr>
                </a:br>
                <a:r>
                  <a:rPr lang="en-US" sz="1100" dirty="0" smtClean="0">
                    <a:solidFill>
                      <a:schemeClr val="tx1">
                        <a:lumMod val="65000"/>
                        <a:lumOff val="35000"/>
                      </a:schemeClr>
                    </a:solidFill>
                  </a:rPr>
                  <a:t>on Athlete IQ</a:t>
                </a:r>
                <a:endParaRPr lang="en-US" sz="1100" dirty="0">
                  <a:solidFill>
                    <a:schemeClr val="tx1">
                      <a:lumMod val="65000"/>
                      <a:lumOff val="35000"/>
                    </a:schemeClr>
                  </a:solidFill>
                </a:endParaRPr>
              </a:p>
            </p:txBody>
          </p:sp>
          <p:sp>
            <p:nvSpPr>
              <p:cNvPr id="155" name="Oval 154"/>
              <p:cNvSpPr/>
              <p:nvPr/>
            </p:nvSpPr>
            <p:spPr>
              <a:xfrm>
                <a:off x="2619561" y="6926550"/>
                <a:ext cx="640080" cy="640080"/>
              </a:xfrm>
              <a:prstGeom prst="ellipse">
                <a:avLst/>
              </a:prstGeom>
              <a:solidFill>
                <a:schemeClr val="tx1">
                  <a:lumMod val="75000"/>
                  <a:lumOff val="2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56" name="TextBox 155"/>
              <p:cNvSpPr txBox="1"/>
              <p:nvPr/>
            </p:nvSpPr>
            <p:spPr>
              <a:xfrm>
                <a:off x="2586068" y="6870237"/>
                <a:ext cx="685800" cy="507831"/>
              </a:xfrm>
              <a:prstGeom prst="rect">
                <a:avLst/>
              </a:prstGeom>
              <a:noFill/>
            </p:spPr>
            <p:txBody>
              <a:bodyPr wrap="square" rtlCol="0">
                <a:spAutoFit/>
              </a:bodyPr>
              <a:lstStyle/>
              <a:p>
                <a:pPr algn="ctr"/>
                <a:r>
                  <a:rPr lang="en-US" sz="2700" b="1" dirty="0" smtClean="0">
                    <a:solidFill>
                      <a:schemeClr val="bg1"/>
                    </a:solidFill>
                    <a:latin typeface="Novecento sans wide UltraLight" pitchFamily="50" charset="0"/>
                    <a:cs typeface="Aharoni" panose="02010803020104030203" pitchFamily="2" charset="-79"/>
                  </a:rPr>
                  <a:t>75 </a:t>
                </a:r>
                <a:endParaRPr lang="en-US" sz="2700" dirty="0" smtClean="0">
                  <a:solidFill>
                    <a:schemeClr val="bg1"/>
                  </a:solidFill>
                  <a:latin typeface="Novecento sans wide UltraLight" pitchFamily="50" charset="0"/>
                  <a:cs typeface="Aharoni" panose="02010803020104030203" pitchFamily="2" charset="-79"/>
                </a:endParaRPr>
              </a:p>
            </p:txBody>
          </p:sp>
          <p:sp>
            <p:nvSpPr>
              <p:cNvPr id="157" name="TextBox 156"/>
              <p:cNvSpPr txBox="1"/>
              <p:nvPr/>
            </p:nvSpPr>
            <p:spPr>
              <a:xfrm>
                <a:off x="2606524" y="7249875"/>
                <a:ext cx="685800" cy="215444"/>
              </a:xfrm>
              <a:prstGeom prst="rect">
                <a:avLst/>
              </a:prstGeom>
              <a:noFill/>
            </p:spPr>
            <p:txBody>
              <a:bodyPr wrap="square" rtlCol="0">
                <a:spAutoFit/>
              </a:bodyPr>
              <a:lstStyle/>
              <a:p>
                <a:pPr algn="ctr"/>
                <a:r>
                  <a:rPr lang="en-US" sz="800" dirty="0" smtClean="0">
                    <a:solidFill>
                      <a:schemeClr val="bg1"/>
                    </a:solidFill>
                    <a:latin typeface="Novecento sans wide Normal" pitchFamily="50" charset="0"/>
                    <a:cs typeface="Aharoni" panose="02010803020104030203" pitchFamily="2" charset="-79"/>
                  </a:rPr>
                  <a:t>POINTS</a:t>
                </a:r>
              </a:p>
            </p:txBody>
          </p:sp>
        </p:grpSp>
        <p:sp>
          <p:nvSpPr>
            <p:cNvPr id="159" name="TextBox 158"/>
            <p:cNvSpPr txBox="1"/>
            <p:nvPr/>
          </p:nvSpPr>
          <p:spPr>
            <a:xfrm>
              <a:off x="6655770" y="12309242"/>
              <a:ext cx="524989" cy="400110"/>
            </a:xfrm>
            <a:prstGeom prst="rect">
              <a:avLst/>
            </a:prstGeom>
            <a:noFill/>
          </p:spPr>
          <p:txBody>
            <a:bodyPr wrap="square" rtlCol="0">
              <a:spAutoFit/>
            </a:bodyPr>
            <a:lstStyle/>
            <a:p>
              <a:r>
                <a:rPr lang="en-US" sz="2000" dirty="0" smtClean="0">
                  <a:solidFill>
                    <a:schemeClr val="tx1">
                      <a:lumMod val="50000"/>
                      <a:lumOff val="50000"/>
                    </a:schemeClr>
                  </a:solidFill>
                  <a:latin typeface="FontAwesome"/>
                </a:rPr>
                <a:t> </a:t>
              </a:r>
              <a:r>
                <a:rPr lang="en-US" sz="2000" dirty="0" smtClean="0">
                  <a:solidFill>
                    <a:schemeClr val="bg1"/>
                  </a:solidFill>
                  <a:latin typeface="FontAwesome"/>
                </a:rPr>
                <a:t></a:t>
              </a:r>
              <a:endParaRPr lang="en-US" sz="2000" b="1" dirty="0" smtClean="0">
                <a:solidFill>
                  <a:schemeClr val="bg1"/>
                </a:solidFill>
              </a:endParaRPr>
            </a:p>
          </p:txBody>
        </p:sp>
      </p:grpSp>
      <p:sp>
        <p:nvSpPr>
          <p:cNvPr id="160" name="TextBox 159"/>
          <p:cNvSpPr txBox="1"/>
          <p:nvPr/>
        </p:nvSpPr>
        <p:spPr>
          <a:xfrm>
            <a:off x="4719367" y="12480402"/>
            <a:ext cx="524989" cy="400110"/>
          </a:xfrm>
          <a:prstGeom prst="rect">
            <a:avLst/>
          </a:prstGeom>
          <a:noFill/>
        </p:spPr>
        <p:txBody>
          <a:bodyPr wrap="square" rtlCol="0">
            <a:spAutoFit/>
          </a:bodyPr>
          <a:lstStyle/>
          <a:p>
            <a:r>
              <a:rPr lang="en-US" sz="2000" dirty="0" smtClean="0">
                <a:solidFill>
                  <a:schemeClr val="tx1">
                    <a:lumMod val="50000"/>
                    <a:lumOff val="50000"/>
                  </a:schemeClr>
                </a:solidFill>
                <a:latin typeface="FontAwesome"/>
              </a:rPr>
              <a:t> </a:t>
            </a:r>
            <a:r>
              <a:rPr lang="en-US" sz="2000" dirty="0" smtClean="0">
                <a:solidFill>
                  <a:schemeClr val="bg1"/>
                </a:solidFill>
                <a:latin typeface="FontAwesome"/>
              </a:rPr>
              <a:t></a:t>
            </a:r>
            <a:endParaRPr lang="en-US" sz="2000" b="1" dirty="0" smtClean="0">
              <a:solidFill>
                <a:schemeClr val="bg1"/>
              </a:solidFill>
            </a:endParaRPr>
          </a:p>
        </p:txBody>
      </p:sp>
      <p:grpSp>
        <p:nvGrpSpPr>
          <p:cNvPr id="161" name="Group 160"/>
          <p:cNvGrpSpPr/>
          <p:nvPr/>
        </p:nvGrpSpPr>
        <p:grpSpPr>
          <a:xfrm>
            <a:off x="3652331" y="4179371"/>
            <a:ext cx="1268945" cy="853288"/>
            <a:chOff x="2481433" y="4712082"/>
            <a:chExt cx="1268945" cy="855664"/>
          </a:xfrm>
        </p:grpSpPr>
        <p:pic>
          <p:nvPicPr>
            <p:cNvPr id="162" name="Picture 7" descr="http://kitsluxe.com/image/cache/data/England/england-national-team-home-2012-2013-kitsluxe-custom-soccer-jersey-2-900x900.png"/>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481433" y="4712082"/>
              <a:ext cx="1268945" cy="848558"/>
            </a:xfrm>
            <a:prstGeom prst="rect">
              <a:avLst/>
            </a:prstGeom>
            <a:noFill/>
            <a:extLst>
              <a:ext uri="{909E8E84-426E-40DD-AFC4-6F175D3DCCD1}">
                <a14:hiddenFill xmlns:a14="http://schemas.microsoft.com/office/drawing/2010/main">
                  <a:solidFill>
                    <a:srgbClr val="FFFFFF"/>
                  </a:solidFill>
                </a14:hiddenFill>
              </a:ext>
            </a:extLst>
          </p:spPr>
        </p:pic>
        <p:sp>
          <p:nvSpPr>
            <p:cNvPr id="163" name="TextBox 162"/>
            <p:cNvSpPr txBox="1"/>
            <p:nvPr/>
          </p:nvSpPr>
          <p:spPr>
            <a:xfrm>
              <a:off x="2779648" y="4873321"/>
              <a:ext cx="685167" cy="694425"/>
            </a:xfrm>
            <a:prstGeom prst="rect">
              <a:avLst/>
            </a:prstGeom>
            <a:noFill/>
          </p:spPr>
          <p:txBody>
            <a:bodyPr wrap="square" rtlCol="0">
              <a:spAutoFit/>
            </a:bodyPr>
            <a:lstStyle/>
            <a:p>
              <a:pPr algn="ctr"/>
              <a:r>
                <a:rPr lang="en-US" sz="800" b="1" dirty="0" smtClean="0">
                  <a:solidFill>
                    <a:srgbClr val="2E507A"/>
                  </a:solidFill>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rgbClr val="2E507A"/>
                  </a:solidFill>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rgbClr val="2E507A"/>
                  </a:solidFill>
                  <a:latin typeface="Segoe UI Black" panose="020B0A02040204020203" pitchFamily="34" charset="0"/>
                  <a:ea typeface="Segoe UI Black" panose="020B0A02040204020203" pitchFamily="34" charset="0"/>
                  <a:cs typeface="Segoe UI Black" panose="020B0A02040204020203" pitchFamily="34" charset="0"/>
                </a:rPr>
              </a:br>
              <a:r>
                <a:rPr lang="en-US" sz="2200" b="1" dirty="0" smtClean="0">
                  <a:solidFill>
                    <a:srgbClr val="2E507A"/>
                  </a:solidFill>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grpSp>
        <p:nvGrpSpPr>
          <p:cNvPr id="164" name="Group 163"/>
          <p:cNvGrpSpPr/>
          <p:nvPr/>
        </p:nvGrpSpPr>
        <p:grpSpPr>
          <a:xfrm>
            <a:off x="7341127" y="4191000"/>
            <a:ext cx="1007173" cy="853289"/>
            <a:chOff x="2608838" y="4712082"/>
            <a:chExt cx="1007173" cy="855665"/>
          </a:xfrm>
        </p:grpSpPr>
        <p:pic>
          <p:nvPicPr>
            <p:cNvPr id="165" name="Picture 7" descr="http://kitsluxe.com/image/cache/data/England/england-national-team-home-2012-2013-kitsluxe-custom-soccer-jersey-2-900x900.png"/>
            <p:cNvPicPr>
              <a:picLocks noChangeAspect="1" noChangeArrowheads="1"/>
            </p:cNvPicPr>
            <p:nvPr/>
          </p:nvPicPr>
          <p:blipFill rotWithShape="1">
            <a:blip r:embed="rId5" cstate="print">
              <a:clrChange>
                <a:clrFrom>
                  <a:srgbClr val="FEFEFE"/>
                </a:clrFrom>
                <a:clrTo>
                  <a:srgbClr val="FEFEFE">
                    <a:alpha val="0"/>
                  </a:srgbClr>
                </a:clrTo>
              </a:clrChange>
              <a:extLst>
                <a:ext uri="{BEBA8EAE-BF5A-486C-A8C5-ECC9F3942E4B}">
                  <a14:imgProps xmlns:a14="http://schemas.microsoft.com/office/drawing/2010/main">
                    <a14:imgLayer r:embed="rId6">
                      <a14:imgEffect>
                        <a14:artisticPaintStrokes trans="17000" intensity="7"/>
                      </a14:imgEffect>
                      <a14:imgEffect>
                        <a14:brightnessContrast contrast="-40000"/>
                      </a14:imgEffect>
                    </a14:imgLayer>
                  </a14:imgProps>
                </a:ext>
                <a:ext uri="{28A0092B-C50C-407E-A947-70E740481C1C}">
                  <a14:useLocalDpi xmlns:a14="http://schemas.microsoft.com/office/drawing/2010/main" val="0"/>
                </a:ext>
              </a:extLst>
            </a:blip>
            <a:srcRect l="10040" r="10588"/>
            <a:stretch/>
          </p:blipFill>
          <p:spPr bwMode="auto">
            <a:xfrm>
              <a:off x="2608838" y="4712082"/>
              <a:ext cx="1007173" cy="848558"/>
            </a:xfrm>
            <a:prstGeom prst="rect">
              <a:avLst/>
            </a:prstGeom>
            <a:noFill/>
            <a:extLst>
              <a:ext uri="{909E8E84-426E-40DD-AFC4-6F175D3DCCD1}">
                <a14:hiddenFill xmlns:a14="http://schemas.microsoft.com/office/drawing/2010/main">
                  <a:solidFill>
                    <a:srgbClr val="FFFFFF"/>
                  </a:solidFill>
                </a14:hiddenFill>
              </a:ext>
            </a:extLst>
          </p:spPr>
        </p:pic>
        <p:sp>
          <p:nvSpPr>
            <p:cNvPr id="166" name="TextBox 165"/>
            <p:cNvSpPr txBox="1"/>
            <p:nvPr/>
          </p:nvSpPr>
          <p:spPr>
            <a:xfrm>
              <a:off x="2779648" y="4873322"/>
              <a:ext cx="685167" cy="69442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br>
              <a:r>
                <a:rPr lang="en-US" sz="2200" b="1" dirty="0">
                  <a:solidFill>
                    <a:schemeClr val="bg1"/>
                  </a:solidFill>
                  <a:effectLst>
                    <a:outerShdw blurRad="38100" dist="38100" dir="2700000" algn="tl">
                      <a:srgbClr val="000000">
                        <a:alpha val="43137"/>
                      </a:srgbClr>
                    </a:outerShdw>
                  </a:effectLst>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grpSp>
        <p:nvGrpSpPr>
          <p:cNvPr id="167" name="Group 166"/>
          <p:cNvGrpSpPr/>
          <p:nvPr/>
        </p:nvGrpSpPr>
        <p:grpSpPr>
          <a:xfrm>
            <a:off x="6250621" y="4191000"/>
            <a:ext cx="948270" cy="853289"/>
            <a:chOff x="2658584" y="4712082"/>
            <a:chExt cx="948270" cy="855665"/>
          </a:xfrm>
        </p:grpSpPr>
        <p:pic>
          <p:nvPicPr>
            <p:cNvPr id="168" name="Picture 7" descr="http://kitsluxe.com/image/cache/data/England/england-national-team-home-2012-2013-kitsluxe-custom-soccer-jersey-2-900x900.png"/>
            <p:cNvPicPr>
              <a:picLocks noChangeAspect="1" noChangeArrowheads="1"/>
            </p:cNvPicPr>
            <p:nvPr/>
          </p:nvPicPr>
          <p:blipFill rotWithShape="1">
            <a:blip r:embed="rId7" cstate="print">
              <a:clrChange>
                <a:clrFrom>
                  <a:srgbClr val="FEFEFE"/>
                </a:clrFrom>
                <a:clrTo>
                  <a:srgbClr val="FEFEFE">
                    <a:alpha val="0"/>
                  </a:srgbClr>
                </a:clrTo>
              </a:clrChange>
              <a:duotone>
                <a:schemeClr val="accent2">
                  <a:shade val="45000"/>
                  <a:satMod val="135000"/>
                </a:schemeClr>
                <a:prstClr val="white"/>
              </a:duotone>
              <a:extLst>
                <a:ext uri="{BEBA8EAE-BF5A-486C-A8C5-ECC9F3942E4B}">
                  <a14:imgProps xmlns:a14="http://schemas.microsoft.com/office/drawing/2010/main">
                    <a14:imgLayer r:embed="rId6">
                      <a14:imgEffect>
                        <a14:artisticPaintStrokes trans="19000" intensity="6"/>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13961" r="11310"/>
            <a:stretch/>
          </p:blipFill>
          <p:spPr bwMode="auto">
            <a:xfrm>
              <a:off x="2658584" y="4712082"/>
              <a:ext cx="948270" cy="848558"/>
            </a:xfrm>
            <a:prstGeom prst="rect">
              <a:avLst/>
            </a:prstGeom>
            <a:noFill/>
            <a:extLst>
              <a:ext uri="{909E8E84-426E-40DD-AFC4-6F175D3DCCD1}">
                <a14:hiddenFill xmlns:a14="http://schemas.microsoft.com/office/drawing/2010/main">
                  <a:solidFill>
                    <a:srgbClr val="FFFFFF"/>
                  </a:solidFill>
                </a14:hiddenFill>
              </a:ext>
            </a:extLst>
          </p:spPr>
        </p:pic>
        <p:sp>
          <p:nvSpPr>
            <p:cNvPr id="169" name="TextBox 168"/>
            <p:cNvSpPr txBox="1"/>
            <p:nvPr/>
          </p:nvSpPr>
          <p:spPr>
            <a:xfrm>
              <a:off x="2779648" y="4873322"/>
              <a:ext cx="685167" cy="69442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br>
              <a:r>
                <a:rPr lang="en-US" sz="2200" b="1" dirty="0">
                  <a:solidFill>
                    <a:schemeClr val="bg1"/>
                  </a:solidFill>
                  <a:effectLst>
                    <a:outerShdw blurRad="38100" dist="38100" dir="2700000" algn="tl">
                      <a:srgbClr val="000000">
                        <a:alpha val="43137"/>
                      </a:srgbClr>
                    </a:outerShdw>
                  </a:effectLst>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grpSp>
        <p:nvGrpSpPr>
          <p:cNvPr id="170" name="Group 169"/>
          <p:cNvGrpSpPr/>
          <p:nvPr/>
        </p:nvGrpSpPr>
        <p:grpSpPr>
          <a:xfrm>
            <a:off x="5091874" y="4191000"/>
            <a:ext cx="948270" cy="853289"/>
            <a:chOff x="2658584" y="4712082"/>
            <a:chExt cx="948270" cy="855665"/>
          </a:xfrm>
        </p:grpSpPr>
        <p:pic>
          <p:nvPicPr>
            <p:cNvPr id="171" name="Picture 7" descr="http://kitsluxe.com/image/cache/data/England/england-national-team-home-2012-2013-kitsluxe-custom-soccer-jersey-2-900x900.png"/>
            <p:cNvPicPr>
              <a:picLocks noChangeAspect="1" noChangeArrowheads="1"/>
            </p:cNvPicPr>
            <p:nvPr/>
          </p:nvPicPr>
          <p:blipFill rotWithShape="1">
            <a:blip r:embed="rId7" cstate="print">
              <a:clrChange>
                <a:clrFrom>
                  <a:srgbClr val="FEFEFE"/>
                </a:clrFrom>
                <a:clrTo>
                  <a:srgbClr val="FEFEFE">
                    <a:alpha val="0"/>
                  </a:srgbClr>
                </a:clrTo>
              </a:clrChange>
              <a:duotone>
                <a:schemeClr val="accent3">
                  <a:shade val="45000"/>
                  <a:satMod val="135000"/>
                </a:schemeClr>
                <a:prstClr val="white"/>
              </a:duotone>
              <a:extLst>
                <a:ext uri="{BEBA8EAE-BF5A-486C-A8C5-ECC9F3942E4B}">
                  <a14:imgProps xmlns:a14="http://schemas.microsoft.com/office/drawing/2010/main">
                    <a14:imgLayer r:embed="rId6">
                      <a14:imgEffect>
                        <a14:artisticPaintStrokes trans="19000" intensity="6"/>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rcRect l="13961" r="11310"/>
            <a:stretch/>
          </p:blipFill>
          <p:spPr bwMode="auto">
            <a:xfrm>
              <a:off x="2658584" y="4712082"/>
              <a:ext cx="948270" cy="848558"/>
            </a:xfrm>
            <a:prstGeom prst="rect">
              <a:avLst/>
            </a:prstGeom>
            <a:noFill/>
            <a:extLst>
              <a:ext uri="{909E8E84-426E-40DD-AFC4-6F175D3DCCD1}">
                <a14:hiddenFill xmlns:a14="http://schemas.microsoft.com/office/drawing/2010/main">
                  <a:solidFill>
                    <a:srgbClr val="FFFFFF"/>
                  </a:solidFill>
                </a14:hiddenFill>
              </a:ext>
            </a:extLst>
          </p:spPr>
        </p:pic>
        <p:sp>
          <p:nvSpPr>
            <p:cNvPr id="172" name="TextBox 171"/>
            <p:cNvSpPr txBox="1"/>
            <p:nvPr/>
          </p:nvSpPr>
          <p:spPr>
            <a:xfrm>
              <a:off x="2779648" y="4873322"/>
              <a:ext cx="685167" cy="694425"/>
            </a:xfrm>
            <a:prstGeom prst="rect">
              <a:avLst/>
            </a:prstGeom>
            <a:noFill/>
          </p:spPr>
          <p:txBody>
            <a:bodyPr wrap="square" rtlCol="0">
              <a:spAutoFit/>
            </a:bodyPr>
            <a:lstStyle/>
            <a:p>
              <a:pPr algn="ctr"/>
              <a:r>
                <a:rPr lang="en-US" sz="8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ATHLETE</a:t>
              </a:r>
              <a: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t> </a:t>
              </a:r>
              <a:br>
                <a:rPr lang="en-US" sz="300" b="1" dirty="0" smtClean="0">
                  <a:solidFill>
                    <a:schemeClr val="bg1"/>
                  </a:solidFill>
                  <a:effectLst>
                    <a:outerShdw blurRad="38100" dist="38100" dir="2700000" algn="tl">
                      <a:srgbClr val="000000">
                        <a:alpha val="43137"/>
                      </a:srgbClr>
                    </a:outerShdw>
                  </a:effectLst>
                  <a:latin typeface="Segoe UI Black" panose="020B0A02040204020203" pitchFamily="34" charset="0"/>
                  <a:ea typeface="Segoe UI Black" panose="020B0A02040204020203" pitchFamily="34" charset="0"/>
                  <a:cs typeface="Segoe UI Black" panose="020B0A02040204020203" pitchFamily="34" charset="0"/>
                </a:rPr>
              </a:br>
              <a:r>
                <a:rPr lang="en-US" sz="2200" b="1" dirty="0">
                  <a:solidFill>
                    <a:schemeClr val="bg1"/>
                  </a:solidFill>
                  <a:effectLst>
                    <a:outerShdw blurRad="38100" dist="38100" dir="2700000" algn="tl">
                      <a:srgbClr val="000000">
                        <a:alpha val="43137"/>
                      </a:srgbClr>
                    </a:outerShdw>
                  </a:effectLst>
                  <a:latin typeface="Sansation" panose="02000000000000000000" pitchFamily="2" charset="0"/>
                  <a:ea typeface="Segoe UI Black" panose="020B0A02040204020203" pitchFamily="34" charset="0"/>
                  <a:cs typeface="Segoe UI Semibold" panose="020B0702040204020203" pitchFamily="34" charset="0"/>
                </a:rPr>
                <a:t>IQ</a:t>
              </a:r>
            </a:p>
            <a:p>
              <a:pPr algn="ctr"/>
              <a:endParaRPr lang="en-US" sz="900" dirty="0" smtClean="0">
                <a:solidFill>
                  <a:schemeClr val="accent1">
                    <a:lumMod val="50000"/>
                  </a:schemeClr>
                </a:solidFill>
              </a:endParaRPr>
            </a:p>
          </p:txBody>
        </p:sp>
      </p:grpSp>
      <p:sp>
        <p:nvSpPr>
          <p:cNvPr id="178" name="AutoShape 6" descr="Pearl Izumi Triathlon Men&amp;#39;s P.R.O. In-R-Cool Tri Singlet - Black - M"/>
          <p:cNvSpPr>
            <a:spLocks noChangeAspect="1" noChangeArrowheads="1"/>
          </p:cNvSpPr>
          <p:nvPr/>
        </p:nvSpPr>
        <p:spPr bwMode="auto">
          <a:xfrm>
            <a:off x="834537" y="473075"/>
            <a:ext cx="296863" cy="2968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 name="Rectangle 178"/>
          <p:cNvSpPr/>
          <p:nvPr/>
        </p:nvSpPr>
        <p:spPr>
          <a:xfrm>
            <a:off x="218379" y="-3185"/>
            <a:ext cx="1181416" cy="546568"/>
          </a:xfrm>
          <a:prstGeom prst="rect">
            <a:avLst/>
          </a:prstGeom>
          <a:solidFill>
            <a:schemeClr val="bg1">
              <a:lumMod val="95000"/>
            </a:schemeClr>
          </a:solidFill>
          <a:ln>
            <a:noFill/>
          </a:ln>
          <a:effectLst>
            <a:outerShdw blurRad="165100" dir="13560000" sx="95000" sy="95000" kx="1200000" algn="br" rotWithShape="0">
              <a:prstClr val="black">
                <a:alpha val="7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Rectangle 179"/>
          <p:cNvSpPr/>
          <p:nvPr/>
        </p:nvSpPr>
        <p:spPr>
          <a:xfrm>
            <a:off x="1097268" y="3242"/>
            <a:ext cx="1181417" cy="532826"/>
          </a:xfrm>
          <a:prstGeom prst="rect">
            <a:avLst/>
          </a:prstGeom>
          <a:solidFill>
            <a:schemeClr val="bg1"/>
          </a:solidFill>
          <a:ln>
            <a:noFill/>
          </a:ln>
          <a:effectLst>
            <a:outerShdw blurRad="203200" dir="19920000" sx="95000" sy="95000" kx="-1200000" algn="bl" rotWithShape="0">
              <a:prstClr val="black">
                <a:alpha val="7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Rounded Rectangle 180"/>
          <p:cNvSpPr/>
          <p:nvPr/>
        </p:nvSpPr>
        <p:spPr>
          <a:xfrm>
            <a:off x="218379" y="-1"/>
            <a:ext cx="2067620" cy="646113"/>
          </a:xfrm>
          <a:prstGeom prst="roundRect">
            <a:avLst>
              <a:gd name="adj" fmla="val 9874"/>
            </a:avLst>
          </a:prstGeom>
          <a:solidFill>
            <a:srgbClr val="1B1B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2" name="AutoShape 6" descr="data:image/jpeg;base64,/9j/4AAQSkZJRgABAQAAAQABAAD/2wCEAAkGBwgHBgkIBwgKCgkLDRYPDQwMDRsUFRAWIB0iIiAdHx8kKDQsJCYxJx8fLT0tMTU3Ojo6Iys/RD84QzQ5OjcBCgoKDQwNGg8PGjclHyU3Nzc3Nzc3Nzc3Nzc3Nzc3Nzc3Nzc3Nzc3Nzc3Nzc3Nzc3Nzc3Nzc3Nzc3Nzc3Nzc3N//AABEIAGQAUAMBEQACEQEDEQH/xAAbAAADAQEBAQEAAAAAAAAAAAADBAUGAgcAAf/EAEEQAAIBAwICBQgHBAsBAAAAAAECAwAEESExBRIGQVFxsRMiMjVhkaGyFHJzgcHR4RUjQpIlMzZDVGNkosLS8Af/xAAZAQADAQEBAAAAAAAAAAAAAAAAAQIDBAX/xAAvEQACAQMDAQUGBwAAAAAAAAAAAQIDETEEEiFBEzJRYaEiM0JS4fAFFHGRscHR/9oADAMBAAIRAxEAPwD3GgCBL0hEhP0RAU6nbr+6nYVwa8Ru5D50hHdpQAVJpmPnSN/NQAaMc3pZNAA7pQAcA0AJLI4bRmHdQBStZ5OQkyNkduTQA014Yk53wyg643pDGoZFmiWSM5VhkGgD8uCRbykbhDj3UAefW1yQipDHzYGCzHAqiR2KS4P8aD6q58aAGkM5/v3H8o/CgA0ec/vLuYdzCkMHc4PoXUzd7fpTAUPlQdJX9wP4UCGIbi7jQ8k0TZ6pEI+IxSA7uOLSJAVvLUgE6SxNzj8/GgZf4MQeF2xByOSkMPeXEdrayzy+gi5Pt9lAGOsbaBVJGpJyBnOKYinFBH1gUAOpb2pHo60AfGxR/RAoAXmsQm4oAUa2GdKAOHtTuKAEb6OQRnU0CNbwWeKfhlu0AwgQLg9RGhpFC/So44HcHOMFPmFNCk7IyFvfRINbhAezm/Ks516UcyRlvXiOxcSi2EoJzoArGsHraXR+jF2iDRcTjYlV8o7DUhImyO+lHXUnxy/0TBVEUeG8RWdC0aylBu3IcVpT1VOorxv+xamng+v+JQxrly33Cieqp01dg6iRAmv0lmDLcyIAdOVTpXlVNS51N3aWXlczdRMfPFIRhkkZtdVddxjtr0Pz1J4foV2kQN5xC2eMMZQObXBB0Fax1dF5kHaR8Sv0MlElhPyMGUSnGD7BWylGXMXcuDujrpx/Zm774/nWsdT7pirdxnnFq7RurofOU5FeJNXVjjTad0a+1EMGbe2Ls0sLToI3Cv5xXAB6iFDe812RUYexHm6v59PWxurYR27SzFkhLLOssRmEdyPKFQmMltASDvvSk5S4jm6vZ848Q5eChwlY/LeVhlaZTO5dzKFC+dvyjtGv31vp1HdeLvy+v9FxzdEvjfokd9c2rwZzM211Er45skHq1rhVKTVzm3xTG4ZFmMYQ5BbXuxVRi0+TVO+AXEfRI7DVS7yBmr/+eD+iZ/tz4CvY0fuzeh3Sj0ujWXgFyj7Ep84rqlBTW2WDSavGzMZb2NqkZdoublBOOY1jLS0YxctplsilgZjt0BSE28HO5XDYJABBO2fZXI6UdyhtV3b1v5+RO1XtYIUiyI/IQqy8wZhAXBwcDQbVLjDu7Vfn4W8eQWWLFvhcMRiR/o6RsygleXY13UacNilsSb8jaKVsCfShkS18kkacz7nl2Fc2ucY07JcimlbBjTGoOSBjurytzZz7I+BX4PakRrOVwJHIHcAfzrXY1FS6M0jDqUbu2gfyhaFDltNPYB+FevTo0p8uKL2p9C10LjSLh0yxqFHljoO4VuoRhxFFwSS4GulPqO470+cVSyOWDKWqhk5WGQRg1TSasyLXHba2QFX53dlIwSeoAgD4msI0Ippt3a+v+hssFNrGTzKzo2SSytgnO9DoRbum1n1HsRRsVEaBFGFUYArWMVFJIpKxM43aT3Lkrj2DXSvO1dCpVfAmS7fgLNIGuH80dQrKl+HzfffBGwsQokN2YgoCLFzKvfgH5f8AdXeoRUnDpb7/AIKAXK8qyAbBuX3AZ+Oa0pR23SAr9EPV0v2x8BWkio4D9KfUdx3p8wpLISwZO3/qmwvMeU4HbpVPAo5Dw83Mqi3AQZUsc4znG/v++sVfwNbLxCwtNGQRbHmbQk5GB/730JyXQbUX1KHD5pnkxJEUUDs66pSk3ZohpJcMauTkVZJNu5jEmhx1k152v1MqVoQyxPAg08lvbNePrIrc2vWNse741nSqTVLtJZv9CE3a4dnV7KNlOcjJ7+v416NFpwTRXQtdEfVkn2zeAq5FRwE6Vk/sSbHWyfMKFkJYMrBgRNzEAEYyTinK1hRyEit42CAM4AOSVIyck66bb+FY7Ub7mP2ieTDDXXXJq4KxEnco25qyT642oEIyQrI4Z8tjZa5amlhUqb58+QmLX8BnhkWMDliwxA6zvj7hr7qmtT3RaXT7sJoUtAw4frsWOPh+tXo0+zBYNJ0Q9WSfbN4CuiWSo4CdK/Usv1k+YULISwYjicUk3C3SKMyNzIeUDOgYHasNY0qTv5G2lko1E2yQeHzAZ/Z8pOP8Pvt2LXlXg/D0PSVWPzepybGUDAsZdf8ATN/1p+z0HvXzepSsLWQKeWykBH+Qw/4042vwjnqSV8mssFZeGW6upVguCGGCNTXrUPdo4aneYvfOyrhdztXnfiNaSkqawZSwMcPUpaIra779etdmiT7BbgjgWu0WKFY0GFUYFdMIqKSQFfoh6sk+2bwFOWSo4CdLPUkv1k+YUlkJYMvb4CEnQY10pyhGatJXRKGUaAcuZYtdPOQHs/T31h+VofIi02FSSy0TmhZttAPaPz+NS9Hp38CHdlC2gjXBWNQRtpVLS0ViIrs7nFbRioqyEJyQiV1LbDcdtctfSqtUjJ4WQYwo02rrXAhDiGxpiKvQ/wBWSfbt4ClLJUcFLitp9O4fPbaAyJhSeptx8cVJR56k72s7284aKWM4ZG3FUSUIrvnGCQc75FADUciMQWjjJ7eUUhlCC6VeygD9luFYUALNMqnegLApL9UHpAUCJlzxASyLFHzSSOcKijJY+ymBsuBWL8P4ekUuPKsS742BPV4VJRRoAS4jwqx4koF5brIQMB9mHcRrQBleK8BtrB/3E1xjsZgcfCncRCF7NFMUBBA7aYhtL+blz5tFgOJOI3HatFguLrezyzIjNgMdcUAabh3R21vCWnmuSB/CHAHhmlcZoeH8KseHA/Q7ZI2O77se9jrSGO0Af//Z"/>
          <p:cNvSpPr>
            <a:spLocks noChangeAspect="1" noChangeArrowheads="1"/>
          </p:cNvSpPr>
          <p:nvPr/>
        </p:nvSpPr>
        <p:spPr bwMode="auto">
          <a:xfrm>
            <a:off x="691662" y="34131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 name="Rectangle 182"/>
          <p:cNvSpPr/>
          <p:nvPr/>
        </p:nvSpPr>
        <p:spPr>
          <a:xfrm>
            <a:off x="215800" y="-2109"/>
            <a:ext cx="2062885" cy="18288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4" name="Picture 18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0080" y="57671"/>
            <a:ext cx="1930539" cy="530768"/>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05235" y="2540711"/>
            <a:ext cx="533382" cy="622279"/>
          </a:xfrm>
          <a:prstGeom prst="rect">
            <a:avLst/>
          </a:prstGeom>
        </p:spPr>
      </p:pic>
      <p:sp>
        <p:nvSpPr>
          <p:cNvPr id="191" name="TextBox 190"/>
          <p:cNvSpPr txBox="1"/>
          <p:nvPr/>
        </p:nvSpPr>
        <p:spPr>
          <a:xfrm>
            <a:off x="5201365" y="2693241"/>
            <a:ext cx="1457088" cy="369332"/>
          </a:xfrm>
          <a:prstGeom prst="rect">
            <a:avLst/>
          </a:prstGeom>
          <a:noFill/>
        </p:spPr>
        <p:txBody>
          <a:bodyPr wrap="square" rtlCol="0">
            <a:spAutoFit/>
          </a:bodyPr>
          <a:lstStyle/>
          <a:p>
            <a:r>
              <a:rPr lang="en-US" dirty="0" smtClean="0">
                <a:solidFill>
                  <a:schemeClr val="tx1">
                    <a:lumMod val="50000"/>
                    <a:lumOff val="50000"/>
                  </a:schemeClr>
                </a:solidFill>
              </a:rPr>
              <a:t>Points</a:t>
            </a:r>
            <a:endParaRPr lang="en-US" dirty="0">
              <a:solidFill>
                <a:schemeClr val="tx1">
                  <a:lumMod val="50000"/>
                  <a:lumOff val="50000"/>
                </a:schemeClr>
              </a:solidFill>
            </a:endParaRPr>
          </a:p>
        </p:txBody>
      </p:sp>
      <p:sp>
        <p:nvSpPr>
          <p:cNvPr id="192" name="TextBox 191"/>
          <p:cNvSpPr txBox="1"/>
          <p:nvPr/>
        </p:nvSpPr>
        <p:spPr>
          <a:xfrm>
            <a:off x="647351" y="4236375"/>
            <a:ext cx="2706199" cy="461665"/>
          </a:xfrm>
          <a:prstGeom prst="rect">
            <a:avLst/>
          </a:prstGeom>
          <a:noFill/>
        </p:spPr>
        <p:txBody>
          <a:bodyPr wrap="square" rtlCol="0">
            <a:spAutoFit/>
          </a:bodyPr>
          <a:lstStyle/>
          <a:p>
            <a:r>
              <a:rPr lang="en-US" sz="2400" dirty="0">
                <a:solidFill>
                  <a:schemeClr val="tx1">
                    <a:lumMod val="65000"/>
                    <a:lumOff val="35000"/>
                  </a:schemeClr>
                </a:solidFill>
                <a:latin typeface="Maven Pro Light 300" pitchFamily="50" charset="0"/>
              </a:rPr>
              <a:t>TOM FRANKS</a:t>
            </a:r>
          </a:p>
        </p:txBody>
      </p:sp>
      <p:sp>
        <p:nvSpPr>
          <p:cNvPr id="193" name="Rounded Rectangle 192"/>
          <p:cNvSpPr/>
          <p:nvPr/>
        </p:nvSpPr>
        <p:spPr>
          <a:xfrm>
            <a:off x="3636287" y="1894395"/>
            <a:ext cx="4824060" cy="401479"/>
          </a:xfrm>
          <a:prstGeom prst="roundRect">
            <a:avLst>
              <a:gd name="adj" fmla="val 13875"/>
            </a:avLst>
          </a:prstGeom>
          <a:solidFill>
            <a:schemeClr val="bg1">
              <a:lumMod val="95000"/>
            </a:schemeClr>
          </a:solidFill>
        </p:spPr>
        <p:txBody>
          <a:bodyPr wrap="square" rtlCol="0">
            <a:spAutoFit/>
          </a:bodyPr>
          <a:lstStyle/>
          <a:p>
            <a:endParaRPr lang="en-US" dirty="0">
              <a:solidFill>
                <a:schemeClr val="tx1"/>
              </a:solidFill>
            </a:endParaRPr>
          </a:p>
        </p:txBody>
      </p:sp>
      <p:sp>
        <p:nvSpPr>
          <p:cNvPr id="69" name="TextBox 68"/>
          <p:cNvSpPr txBox="1"/>
          <p:nvPr/>
        </p:nvSpPr>
        <p:spPr>
          <a:xfrm>
            <a:off x="3751967" y="1917506"/>
            <a:ext cx="4399824" cy="369332"/>
          </a:xfrm>
          <a:prstGeom prst="rect">
            <a:avLst/>
          </a:prstGeom>
          <a:solidFill>
            <a:schemeClr val="bg1">
              <a:lumMod val="95000"/>
            </a:schemeClr>
          </a:solidFill>
        </p:spPr>
        <p:txBody>
          <a:bodyPr wrap="square" rtlCol="0">
            <a:spAutoFit/>
          </a:bodyPr>
          <a:lstStyle>
            <a:defPPr>
              <a:defRPr lang="en-US"/>
            </a:defPPr>
          </a:lstStyle>
          <a:p>
            <a:r>
              <a:rPr lang="en-US" dirty="0"/>
              <a:t>YOUR ATHLETE IQ SCORE</a:t>
            </a:r>
          </a:p>
        </p:txBody>
      </p:sp>
      <p:sp>
        <p:nvSpPr>
          <p:cNvPr id="173" name="Rectangle 172"/>
          <p:cNvSpPr/>
          <p:nvPr/>
        </p:nvSpPr>
        <p:spPr>
          <a:xfrm>
            <a:off x="1" y="3242"/>
            <a:ext cx="2514599" cy="333659"/>
          </a:xfrm>
          <a:prstGeom prst="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Member Portal</a:t>
            </a:r>
            <a:endParaRPr lang="en-US" dirty="0"/>
          </a:p>
        </p:txBody>
      </p:sp>
      <p:pic>
        <p:nvPicPr>
          <p:cNvPr id="194" name="Picture 193"/>
          <p:cNvPicPr>
            <a:picLocks noChangeAspect="1"/>
          </p:cNvPicPr>
          <p:nvPr/>
        </p:nvPicPr>
        <p:blipFill rotWithShape="1">
          <a:blip r:embed="rId10" cstate="print">
            <a:extLst>
              <a:ext uri="{28A0092B-C50C-407E-A947-70E740481C1C}">
                <a14:useLocalDpi xmlns:a14="http://schemas.microsoft.com/office/drawing/2010/main" val="0"/>
              </a:ext>
            </a:extLst>
          </a:blip>
          <a:srcRect l="11378" t="4180" r="11378" b="21476"/>
          <a:stretch/>
        </p:blipFill>
        <p:spPr>
          <a:xfrm>
            <a:off x="7301552" y="89848"/>
            <a:ext cx="415036" cy="417512"/>
          </a:xfrm>
          <a:prstGeom prst="ellipse">
            <a:avLst/>
          </a:prstGeom>
        </p:spPr>
      </p:pic>
      <p:sp>
        <p:nvSpPr>
          <p:cNvPr id="195" name="TextBox 194"/>
          <p:cNvSpPr txBox="1"/>
          <p:nvPr/>
        </p:nvSpPr>
        <p:spPr>
          <a:xfrm>
            <a:off x="7814480" y="84894"/>
            <a:ext cx="1152356" cy="400110"/>
          </a:xfrm>
          <a:prstGeom prst="rect">
            <a:avLst/>
          </a:prstGeom>
          <a:noFill/>
        </p:spPr>
        <p:txBody>
          <a:bodyPr wrap="square" rtlCol="0">
            <a:spAutoFit/>
          </a:bodyPr>
          <a:lstStyle/>
          <a:p>
            <a:r>
              <a:rPr lang="fi-FI" sz="900" dirty="0" smtClean="0">
                <a:solidFill>
                  <a:schemeClr val="bg1"/>
                </a:solidFill>
              </a:rPr>
              <a:t>TOM FRANKS</a:t>
            </a:r>
          </a:p>
          <a:p>
            <a:r>
              <a:rPr lang="fi-FI" sz="1100" dirty="0" smtClean="0">
                <a:solidFill>
                  <a:schemeClr val="bg1">
                    <a:lumMod val="65000"/>
                  </a:schemeClr>
                </a:solidFill>
                <a:latin typeface="FontAwesome"/>
              </a:rPr>
              <a:t> </a:t>
            </a:r>
            <a:endParaRPr lang="fi-FI" sz="900" dirty="0" smtClean="0">
              <a:solidFill>
                <a:schemeClr val="bg1">
                  <a:lumMod val="65000"/>
                </a:schemeClr>
              </a:solidFill>
            </a:endParaRPr>
          </a:p>
        </p:txBody>
      </p:sp>
      <p:sp>
        <p:nvSpPr>
          <p:cNvPr id="196" name="Rectangle 195"/>
          <p:cNvSpPr/>
          <p:nvPr/>
        </p:nvSpPr>
        <p:spPr>
          <a:xfrm>
            <a:off x="7830660" y="266353"/>
            <a:ext cx="276038" cy="230832"/>
          </a:xfrm>
          <a:prstGeom prst="rect">
            <a:avLst/>
          </a:prstGeom>
        </p:spPr>
        <p:txBody>
          <a:bodyPr wrap="none">
            <a:spAutoFit/>
          </a:bodyPr>
          <a:lstStyle/>
          <a:p>
            <a:r>
              <a:rPr lang="fi-FI" sz="900" dirty="0" smtClean="0">
                <a:solidFill>
                  <a:schemeClr val="bg1">
                    <a:lumMod val="65000"/>
                  </a:schemeClr>
                </a:solidFill>
                <a:latin typeface="FontAwesome"/>
              </a:rPr>
              <a:t></a:t>
            </a:r>
            <a:endParaRPr lang="fi-FI" sz="900" dirty="0">
              <a:solidFill>
                <a:schemeClr val="bg1">
                  <a:lumMod val="65000"/>
                </a:schemeClr>
              </a:solidFill>
            </a:endParaRPr>
          </a:p>
        </p:txBody>
      </p:sp>
      <p:sp>
        <p:nvSpPr>
          <p:cNvPr id="197" name="Rectangle 196"/>
          <p:cNvSpPr/>
          <p:nvPr/>
        </p:nvSpPr>
        <p:spPr>
          <a:xfrm>
            <a:off x="7918985" y="252705"/>
            <a:ext cx="458780" cy="230832"/>
          </a:xfrm>
          <a:prstGeom prst="rect">
            <a:avLst/>
          </a:prstGeom>
        </p:spPr>
        <p:txBody>
          <a:bodyPr wrap="none">
            <a:spAutoFit/>
          </a:bodyPr>
          <a:lstStyle/>
          <a:p>
            <a:r>
              <a:rPr lang="fi-FI" sz="900" dirty="0" smtClean="0">
                <a:solidFill>
                  <a:schemeClr val="bg1">
                    <a:lumMod val="65000"/>
                  </a:schemeClr>
                </a:solidFill>
                <a:latin typeface="FontAwesome"/>
              </a:rPr>
              <a:t>   </a:t>
            </a:r>
            <a:r>
              <a:rPr lang="fi-FI" sz="900" dirty="0">
                <a:solidFill>
                  <a:schemeClr val="bg1">
                    <a:lumMod val="65000"/>
                  </a:schemeClr>
                </a:solidFill>
                <a:latin typeface="Sosa"/>
              </a:rPr>
              <a:t>X   </a:t>
            </a:r>
            <a:endParaRPr lang="fi-FI" sz="900" dirty="0">
              <a:solidFill>
                <a:schemeClr val="bg1">
                  <a:lumMod val="65000"/>
                </a:schemeClr>
              </a:solidFill>
            </a:endParaRPr>
          </a:p>
        </p:txBody>
      </p:sp>
      <p:cxnSp>
        <p:nvCxnSpPr>
          <p:cNvPr id="198" name="Straight Connector 197"/>
          <p:cNvCxnSpPr/>
          <p:nvPr/>
        </p:nvCxnSpPr>
        <p:spPr>
          <a:xfrm>
            <a:off x="7789945" y="98542"/>
            <a:ext cx="0" cy="37678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643127" y="4698040"/>
            <a:ext cx="2567853" cy="1200329"/>
          </a:xfrm>
          <a:prstGeom prst="rect">
            <a:avLst/>
          </a:prstGeom>
          <a:noFill/>
        </p:spPr>
        <p:txBody>
          <a:bodyPr wrap="square" rtlCol="0">
            <a:spAutoFit/>
          </a:bodyPr>
          <a:lstStyle/>
          <a:p>
            <a:r>
              <a:rPr lang="en-US" sz="1200" b="1" dirty="0" smtClean="0">
                <a:solidFill>
                  <a:schemeClr val="tx1">
                    <a:lumMod val="65000"/>
                    <a:lumOff val="35000"/>
                  </a:schemeClr>
                </a:solidFill>
              </a:rPr>
              <a:t>PRIMARY SPORT: </a:t>
            </a:r>
            <a:r>
              <a:rPr lang="en-US" sz="1200" b="1" dirty="0" smtClean="0">
                <a:solidFill>
                  <a:srgbClr val="91AB33"/>
                </a:solidFill>
              </a:rPr>
              <a:t>TRIATHLON</a:t>
            </a:r>
          </a:p>
          <a:p>
            <a:r>
              <a:rPr lang="en-US" sz="1200" b="1" dirty="0" smtClean="0">
                <a:solidFill>
                  <a:schemeClr val="tx1">
                    <a:lumMod val="65000"/>
                    <a:lumOff val="35000"/>
                  </a:schemeClr>
                </a:solidFill>
              </a:rPr>
              <a:t>LEVEL: </a:t>
            </a:r>
            <a:r>
              <a:rPr lang="en-US" sz="1200" b="1" dirty="0" smtClean="0">
                <a:solidFill>
                  <a:srgbClr val="91AB33"/>
                </a:solidFill>
              </a:rPr>
              <a:t>PRO</a:t>
            </a:r>
          </a:p>
          <a:p>
            <a:r>
              <a:rPr lang="en-US" sz="1200" b="1" dirty="0" smtClean="0">
                <a:solidFill>
                  <a:schemeClr val="tx1">
                    <a:lumMod val="65000"/>
                    <a:lumOff val="35000"/>
                  </a:schemeClr>
                </a:solidFill>
              </a:rPr>
              <a:t>AGE GROUP: </a:t>
            </a:r>
            <a:r>
              <a:rPr lang="en-US" sz="1200" b="1" dirty="0" smtClean="0">
                <a:solidFill>
                  <a:srgbClr val="91AB33"/>
                </a:solidFill>
              </a:rPr>
              <a:t>30-39</a:t>
            </a:r>
          </a:p>
          <a:p>
            <a:r>
              <a:rPr lang="en-US" sz="1200" b="1" dirty="0" smtClean="0">
                <a:solidFill>
                  <a:schemeClr val="tx1">
                    <a:lumMod val="65000"/>
                    <a:lumOff val="35000"/>
                  </a:schemeClr>
                </a:solidFill>
              </a:rPr>
              <a:t>GENDER : </a:t>
            </a:r>
            <a:r>
              <a:rPr lang="en-US" sz="1200" b="1" dirty="0" smtClean="0">
                <a:solidFill>
                  <a:srgbClr val="91AB33"/>
                </a:solidFill>
              </a:rPr>
              <a:t>MALE</a:t>
            </a:r>
          </a:p>
          <a:p>
            <a:r>
              <a:rPr lang="en-US" sz="1200" b="1" dirty="0" smtClean="0">
                <a:solidFill>
                  <a:schemeClr val="tx1">
                    <a:lumMod val="65000"/>
                    <a:lumOff val="35000"/>
                  </a:schemeClr>
                </a:solidFill>
              </a:rPr>
              <a:t>BIO: </a:t>
            </a:r>
            <a:r>
              <a:rPr lang="en-US" sz="1200" b="1" dirty="0" smtClean="0">
                <a:solidFill>
                  <a:srgbClr val="91AB33"/>
                </a:solidFill>
              </a:rPr>
              <a:t>BIO</a:t>
            </a:r>
            <a:endParaRPr lang="en-US" sz="1200" b="1" dirty="0">
              <a:solidFill>
                <a:srgbClr val="91AB33"/>
              </a:solidFill>
            </a:endParaRPr>
          </a:p>
          <a:p>
            <a:endParaRPr lang="en-US" sz="1200" b="1" dirty="0" smtClean="0">
              <a:solidFill>
                <a:srgbClr val="91AB33"/>
              </a:solidFill>
            </a:endParaRPr>
          </a:p>
        </p:txBody>
      </p:sp>
      <p:sp>
        <p:nvSpPr>
          <p:cNvPr id="186" name="Rounded Rectangle 185"/>
          <p:cNvSpPr/>
          <p:nvPr/>
        </p:nvSpPr>
        <p:spPr>
          <a:xfrm>
            <a:off x="596903" y="8480162"/>
            <a:ext cx="2807093" cy="390458"/>
          </a:xfrm>
          <a:prstGeom prst="roundRect">
            <a:avLst>
              <a:gd name="adj" fmla="val 13875"/>
            </a:avLst>
          </a:prstGeom>
          <a:gradFill flip="none" rotWithShape="1">
            <a:gsLst>
              <a:gs pos="0">
                <a:schemeClr val="accent3">
                  <a:lumMod val="75000"/>
                  <a:shade val="30000"/>
                  <a:satMod val="115000"/>
                </a:schemeClr>
              </a:gs>
              <a:gs pos="23000">
                <a:schemeClr val="accent3">
                  <a:lumMod val="75000"/>
                  <a:shade val="67500"/>
                  <a:satMod val="115000"/>
                </a:schemeClr>
              </a:gs>
              <a:gs pos="100000">
                <a:srgbClr val="83A73B"/>
              </a:gs>
            </a:gsLst>
            <a:lin ang="16200000" scaled="1"/>
            <a:tileRect/>
          </a:gra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VIEW PROGRAMS</a:t>
            </a:r>
            <a:endParaRPr lang="en-US" sz="1600" b="1" dirty="0"/>
          </a:p>
        </p:txBody>
      </p:sp>
    </p:spTree>
    <p:extLst>
      <p:ext uri="{BB962C8B-B14F-4D97-AF65-F5344CB8AC3E}">
        <p14:creationId xmlns:p14="http://schemas.microsoft.com/office/powerpoint/2010/main" val="244350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61442</TotalTime>
  <Words>1872</Words>
  <Application>Microsoft Office PowerPoint</Application>
  <PresentationFormat>Custom</PresentationFormat>
  <Paragraphs>715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Bryan</dc:creator>
  <cp:lastModifiedBy>Bryan</cp:lastModifiedBy>
  <cp:revision>522</cp:revision>
  <dcterms:created xsi:type="dcterms:W3CDTF">2014-06-06T00:17:31Z</dcterms:created>
  <dcterms:modified xsi:type="dcterms:W3CDTF">2014-09-26T21:14:57Z</dcterms:modified>
</cp:coreProperties>
</file>